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61" r:id="rId6"/>
    <p:sldId id="262" r:id="rId7"/>
    <p:sldId id="296" r:id="rId8"/>
    <p:sldId id="297" r:id="rId9"/>
    <p:sldId id="368" r:id="rId10"/>
    <p:sldId id="367" r:id="rId11"/>
    <p:sldId id="365" r:id="rId12"/>
    <p:sldId id="361" r:id="rId13"/>
    <p:sldId id="366" r:id="rId14"/>
    <p:sldId id="298" r:id="rId15"/>
    <p:sldId id="369" r:id="rId16"/>
    <p:sldId id="374" r:id="rId17"/>
    <p:sldId id="303" r:id="rId18"/>
    <p:sldId id="357" r:id="rId19"/>
    <p:sldId id="359" r:id="rId20"/>
    <p:sldId id="358" r:id="rId21"/>
    <p:sldId id="383" r:id="rId22"/>
    <p:sldId id="380" r:id="rId23"/>
    <p:sldId id="384" r:id="rId24"/>
    <p:sldId id="387" r:id="rId25"/>
    <p:sldId id="388" r:id="rId26"/>
    <p:sldId id="805" r:id="rId27"/>
    <p:sldId id="326" r:id="rId28"/>
    <p:sldId id="321" r:id="rId29"/>
    <p:sldId id="754" r:id="rId30"/>
    <p:sldId id="742" r:id="rId31"/>
    <p:sldId id="744" r:id="rId32"/>
    <p:sldId id="306" r:id="rId33"/>
    <p:sldId id="362" r:id="rId34"/>
    <p:sldId id="310" r:id="rId35"/>
    <p:sldId id="370" r:id="rId36"/>
    <p:sldId id="378" r:id="rId37"/>
    <p:sldId id="379" r:id="rId38"/>
    <p:sldId id="356" r:id="rId39"/>
    <p:sldId id="355" r:id="rId40"/>
    <p:sldId id="750" r:id="rId41"/>
    <p:sldId id="760" r:id="rId42"/>
    <p:sldId id="703" r:id="rId43"/>
    <p:sldId id="743" r:id="rId44"/>
    <p:sldId id="814" r:id="rId45"/>
    <p:sldId id="815" r:id="rId46"/>
    <p:sldId id="816" r:id="rId47"/>
    <p:sldId id="1011" r:id="rId48"/>
    <p:sldId id="1019" r:id="rId4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A149D-9BBF-42C1-C3A3-BA2A92D8F652}" v="5" dt="2023-09-06T20:25:09.679"/>
    <p1510:client id="{8CB35D1F-4AAC-261A-7115-8B4F8248A282}" v="2" dt="2023-09-12T11:05:16.408"/>
    <p1510:client id="{D616D16E-BA80-7C88-5397-BEEEB77AF3F3}" v="26" dt="2023-08-26T11:38:05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5268" autoAdjust="0"/>
  </p:normalViewPr>
  <p:slideViewPr>
    <p:cSldViewPr snapToGrid="0">
      <p:cViewPr varScale="1">
        <p:scale>
          <a:sx n="97" d="100"/>
          <a:sy n="97" d="100"/>
        </p:scale>
        <p:origin x="9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ng Nguyen Luong" userId="S::qnguyen@aup.edu::d1996161-c7aa-409d-9a50-a120462b951b" providerId="AD" clId="Web-{D616D16E-BA80-7C88-5397-BEEEB77AF3F3}"/>
    <pc:docChg chg="addSld modSld">
      <pc:chgData name="Quang Nguyen Luong" userId="S::qnguyen@aup.edu::d1996161-c7aa-409d-9a50-a120462b951b" providerId="AD" clId="Web-{D616D16E-BA80-7C88-5397-BEEEB77AF3F3}" dt="2023-08-26T11:38:05.493" v="22" actId="1076"/>
      <pc:docMkLst>
        <pc:docMk/>
      </pc:docMkLst>
      <pc:sldChg chg="addSp delSp modSp new">
        <pc:chgData name="Quang Nguyen Luong" userId="S::qnguyen@aup.edu::d1996161-c7aa-409d-9a50-a120462b951b" providerId="AD" clId="Web-{D616D16E-BA80-7C88-5397-BEEEB77AF3F3}" dt="2023-08-26T11:38:05.493" v="22" actId="1076"/>
        <pc:sldMkLst>
          <pc:docMk/>
          <pc:sldMk cId="3672174456" sldId="1020"/>
        </pc:sldMkLst>
        <pc:spChg chg="del">
          <ac:chgData name="Quang Nguyen Luong" userId="S::qnguyen@aup.edu::d1996161-c7aa-409d-9a50-a120462b951b" providerId="AD" clId="Web-{D616D16E-BA80-7C88-5397-BEEEB77AF3F3}" dt="2023-08-26T11:30:47.279" v="1"/>
          <ac:spMkLst>
            <pc:docMk/>
            <pc:sldMk cId="3672174456" sldId="1020"/>
            <ac:spMk id="2" creationId="{6310ABC9-459C-0A56-7173-1995DEB1C4D3}"/>
          </ac:spMkLst>
        </pc:spChg>
        <pc:spChg chg="del">
          <ac:chgData name="Quang Nguyen Luong" userId="S::qnguyen@aup.edu::d1996161-c7aa-409d-9a50-a120462b951b" providerId="AD" clId="Web-{D616D16E-BA80-7C88-5397-BEEEB77AF3F3}" dt="2023-08-26T11:30:48.873" v="2"/>
          <ac:spMkLst>
            <pc:docMk/>
            <pc:sldMk cId="3672174456" sldId="1020"/>
            <ac:spMk id="3" creationId="{2413A32F-4B8D-DA69-C522-F0CC2E045C7F}"/>
          </ac:spMkLst>
        </pc:spChg>
        <pc:picChg chg="add mod">
          <ac:chgData name="Quang Nguyen Luong" userId="S::qnguyen@aup.edu::d1996161-c7aa-409d-9a50-a120462b951b" providerId="AD" clId="Web-{D616D16E-BA80-7C88-5397-BEEEB77AF3F3}" dt="2023-08-26T11:38:04.181" v="21" actId="1076"/>
          <ac:picMkLst>
            <pc:docMk/>
            <pc:sldMk cId="3672174456" sldId="1020"/>
            <ac:picMk id="4" creationId="{5081981C-DD08-A19A-4D7A-E92412B5D938}"/>
          </ac:picMkLst>
        </pc:picChg>
        <pc:picChg chg="add mod">
          <ac:chgData name="Quang Nguyen Luong" userId="S::qnguyen@aup.edu::d1996161-c7aa-409d-9a50-a120462b951b" providerId="AD" clId="Web-{D616D16E-BA80-7C88-5397-BEEEB77AF3F3}" dt="2023-08-26T11:38:05.493" v="22" actId="1076"/>
          <ac:picMkLst>
            <pc:docMk/>
            <pc:sldMk cId="3672174456" sldId="1020"/>
            <ac:picMk id="5" creationId="{D131FDAF-FE1B-F5EC-CC9A-1F3A1139EF41}"/>
          </ac:picMkLst>
        </pc:picChg>
        <pc:picChg chg="add mod">
          <ac:chgData name="Quang Nguyen Luong" userId="S::qnguyen@aup.edu::d1996161-c7aa-409d-9a50-a120462b951b" providerId="AD" clId="Web-{D616D16E-BA80-7C88-5397-BEEEB77AF3F3}" dt="2023-08-26T11:37:55.274" v="17" actId="14100"/>
          <ac:picMkLst>
            <pc:docMk/>
            <pc:sldMk cId="3672174456" sldId="1020"/>
            <ac:picMk id="6" creationId="{E974846C-A118-A105-0F52-5DE1D8BF7DC7}"/>
          </ac:picMkLst>
        </pc:picChg>
      </pc:sldChg>
    </pc:docChg>
  </pc:docChgLst>
  <pc:docChgLst>
    <pc:chgData name="Quang Nguyen Luong" userId="S::qnguyen@aup.edu::d1996161-c7aa-409d-9a50-a120462b951b" providerId="AD" clId="Web-{8CB35D1F-4AAC-261A-7115-8B4F8248A282}"/>
    <pc:docChg chg="delSld modSld">
      <pc:chgData name="Quang Nguyen Luong" userId="S::qnguyen@aup.edu::d1996161-c7aa-409d-9a50-a120462b951b" providerId="AD" clId="Web-{8CB35D1F-4AAC-261A-7115-8B4F8248A282}" dt="2023-09-12T11:05:16.408" v="1"/>
      <pc:docMkLst>
        <pc:docMk/>
      </pc:docMkLst>
      <pc:sldChg chg="modSp">
        <pc:chgData name="Quang Nguyen Luong" userId="S::qnguyen@aup.edu::d1996161-c7aa-409d-9a50-a120462b951b" providerId="AD" clId="Web-{8CB35D1F-4AAC-261A-7115-8B4F8248A282}" dt="2023-09-12T08:21:27.450" v="0" actId="1076"/>
        <pc:sldMkLst>
          <pc:docMk/>
          <pc:sldMk cId="1810332918" sldId="256"/>
        </pc:sldMkLst>
        <pc:picChg chg="mod">
          <ac:chgData name="Quang Nguyen Luong" userId="S::qnguyen@aup.edu::d1996161-c7aa-409d-9a50-a120462b951b" providerId="AD" clId="Web-{8CB35D1F-4AAC-261A-7115-8B4F8248A282}" dt="2023-09-12T08:21:27.450" v="0" actId="1076"/>
          <ac:picMkLst>
            <pc:docMk/>
            <pc:sldMk cId="1810332918" sldId="256"/>
            <ac:picMk id="4" creationId="{5F801ABF-1F0E-346C-BE1F-D17269C51708}"/>
          </ac:picMkLst>
        </pc:picChg>
      </pc:sldChg>
      <pc:sldChg chg="del">
        <pc:chgData name="Quang Nguyen Luong" userId="S::qnguyen@aup.edu::d1996161-c7aa-409d-9a50-a120462b951b" providerId="AD" clId="Web-{8CB35D1F-4AAC-261A-7115-8B4F8248A282}" dt="2023-09-12T11:05:16.408" v="1"/>
        <pc:sldMkLst>
          <pc:docMk/>
          <pc:sldMk cId="3672174456" sldId="1020"/>
        </pc:sldMkLst>
      </pc:sldChg>
    </pc:docChg>
  </pc:docChgLst>
  <pc:docChgLst>
    <pc:chgData name="Quang Nguyen Luong" userId="S::qnguyen@aup.edu::d1996161-c7aa-409d-9a50-a120462b951b" providerId="AD" clId="Web-{5A3A149D-9BBF-42C1-C3A3-BA2A92D8F652}"/>
    <pc:docChg chg="modSld">
      <pc:chgData name="Quang Nguyen Luong" userId="S::qnguyen@aup.edu::d1996161-c7aa-409d-9a50-a120462b951b" providerId="AD" clId="Web-{5A3A149D-9BBF-42C1-C3A3-BA2A92D8F652}" dt="2023-09-06T20:25:09.476" v="2" actId="20577"/>
      <pc:docMkLst>
        <pc:docMk/>
      </pc:docMkLst>
      <pc:sldChg chg="modSp">
        <pc:chgData name="Quang Nguyen Luong" userId="S::qnguyen@aup.edu::d1996161-c7aa-409d-9a50-a120462b951b" providerId="AD" clId="Web-{5A3A149D-9BBF-42C1-C3A3-BA2A92D8F652}" dt="2023-09-06T20:25:09.476" v="2" actId="20577"/>
        <pc:sldMkLst>
          <pc:docMk/>
          <pc:sldMk cId="2345983070" sldId="262"/>
        </pc:sldMkLst>
        <pc:spChg chg="mod">
          <ac:chgData name="Quang Nguyen Luong" userId="S::qnguyen@aup.edu::d1996161-c7aa-409d-9a50-a120462b951b" providerId="AD" clId="Web-{5A3A149D-9BBF-42C1-C3A3-BA2A92D8F652}" dt="2023-09-06T20:25:09.476" v="2" actId="20577"/>
          <ac:spMkLst>
            <pc:docMk/>
            <pc:sldMk cId="2345983070" sldId="262"/>
            <ac:spMk id="1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no\Desktop\SensorCount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kio\AppData\Local\Temp\&#27083;&#36896;&#38306;&#25968;_&#22806;&#37096;&#35413;&#20385;-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77734753146201"/>
          <c:y val="3.6462530217566499E-2"/>
          <c:w val="0.82952565343659201"/>
          <c:h val="0.78247381144238504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rgbClr val="0066FF"/>
              </a:solidFill>
              <a:round/>
            </a:ln>
            <a:effectLst/>
          </c:spPr>
          <c:marker>
            <c:symbol val="none"/>
          </c:marker>
          <c:xVal>
            <c:numRef>
              <c:f>[SensorCount.xls]Sheet1!$C$7:$C$465</c:f>
              <c:numCache>
                <c:formatCode>General</c:formatCode>
                <c:ptCount val="459"/>
                <c:pt idx="0">
                  <c:v>1.9837213456918299</c:v>
                </c:pt>
                <c:pt idx="1">
                  <c:v>1.9356822179653399</c:v>
                </c:pt>
                <c:pt idx="2">
                  <c:v>1.89094484702423</c:v>
                </c:pt>
                <c:pt idx="3">
                  <c:v>1.84909538173277</c:v>
                </c:pt>
                <c:pt idx="4">
                  <c:v>1.8097932131055701</c:v>
                </c:pt>
                <c:pt idx="5">
                  <c:v>1.77275464996106</c:v>
                </c:pt>
                <c:pt idx="6">
                  <c:v>1.73774090352889</c:v>
                </c:pt>
                <c:pt idx="7">
                  <c:v>1.7045490843187301</c:v>
                </c:pt>
                <c:pt idx="8">
                  <c:v>1.6730053481460501</c:v>
                </c:pt>
                <c:pt idx="9">
                  <c:v>1.6429596036306799</c:v>
                </c:pt>
                <c:pt idx="10">
                  <c:v>1.61428137282477</c:v>
                </c:pt>
                <c:pt idx="11">
                  <c:v>1.58685651602539</c:v>
                </c:pt>
                <c:pt idx="12">
                  <c:v>1.5605846129204499</c:v>
                </c:pt>
                <c:pt idx="13">
                  <c:v>1.5353768482998</c:v>
                </c:pt>
                <c:pt idx="14">
                  <c:v>1.51115428999151</c:v>
                </c:pt>
                <c:pt idx="15">
                  <c:v>1.4878464748234601</c:v>
                </c:pt>
                <c:pt idx="16">
                  <c:v>1.4653902387715101</c:v>
                </c:pt>
                <c:pt idx="17">
                  <c:v>1.4437287423776901</c:v>
                </c:pt>
                <c:pt idx="18">
                  <c:v>1.4228106535854601</c:v>
                </c:pt>
                <c:pt idx="19">
                  <c:v>1.4025894584329199</c:v>
                </c:pt>
                <c:pt idx="20">
                  <c:v>1.3830228763240799</c:v>
                </c:pt>
                <c:pt idx="21">
                  <c:v>1.36407236139841</c:v>
                </c:pt>
                <c:pt idx="22">
                  <c:v>1.3457026752197301</c:v>
                </c:pt>
                <c:pt idx="23">
                  <c:v>1.3278815188831801</c:v>
                </c:pt>
                <c:pt idx="24">
                  <c:v>1.31057921489332</c:v>
                </c:pt>
                <c:pt idx="25">
                  <c:v>1.29376843094571</c:v>
                </c:pt>
                <c:pt idx="26">
                  <c:v>1.2774239391581801</c:v>
                </c:pt>
                <c:pt idx="27">
                  <c:v>1.2615224054285299</c:v>
                </c:pt>
                <c:pt idx="28">
                  <c:v>1.24604220450545</c:v>
                </c:pt>
                <c:pt idx="29">
                  <c:v>1.2309632570956699</c:v>
                </c:pt>
                <c:pt idx="30">
                  <c:v>1.2162668859293999</c:v>
                </c:pt>
                <c:pt idx="31">
                  <c:v>1.2019356881965799</c:v>
                </c:pt>
                <c:pt idx="32">
                  <c:v>1.1879534221691199</c:v>
                </c:pt>
                <c:pt idx="33">
                  <c:v>1.1743049061570701</c:v>
                </c:pt>
                <c:pt idx="34">
                  <c:v>1.1609759282229499</c:v>
                </c:pt>
                <c:pt idx="35">
                  <c:v>1.14795316530825</c:v>
                </c:pt>
                <c:pt idx="36">
                  <c:v>1.1352241106187499</c:v>
                </c:pt>
                <c:pt idx="37">
                  <c:v>1.1227770082766899</c:v>
                </c:pt>
                <c:pt idx="38">
                  <c:v>1.1106007943843399</c:v>
                </c:pt>
                <c:pt idx="39">
                  <c:v>1.09868504375855</c:v>
                </c:pt>
                <c:pt idx="40">
                  <c:v>1.0870199216938801</c:v>
                </c:pt>
                <c:pt idx="41">
                  <c:v>1.0755961401951</c:v>
                </c:pt>
                <c:pt idx="42">
                  <c:v>1.06440491819125</c:v>
                </c:pt>
                <c:pt idx="43">
                  <c:v>1.0534379453042499</c:v>
                </c:pt>
                <c:pt idx="44">
                  <c:v>1.0426873487978401</c:v>
                </c:pt>
                <c:pt idx="45">
                  <c:v>1.03214566337737</c:v>
                </c:pt>
                <c:pt idx="46">
                  <c:v>1.0218058035506099</c:v>
                </c:pt>
                <c:pt idx="47">
                  <c:v>1.0116610382931499</c:v>
                </c:pt>
                <c:pt idx="48">
                  <c:v>1.0017049677916099</c:v>
                </c:pt>
                <c:pt idx="49">
                  <c:v>0.99193150206346803</c:v>
                </c:pt>
                <c:pt idx="50">
                  <c:v>0.98233484127471504</c:v>
                </c:pt>
                <c:pt idx="51">
                  <c:v>0.97290945759598901</c:v>
                </c:pt>
                <c:pt idx="52">
                  <c:v>0.96365007845517303</c:v>
                </c:pt>
                <c:pt idx="53">
                  <c:v>0.95455167105939998</c:v>
                </c:pt>
                <c:pt idx="54">
                  <c:v>0.94560942807272896</c:v>
                </c:pt>
                <c:pt idx="55">
                  <c:v>0.93681875434747297</c:v>
                </c:pt>
                <c:pt idx="56">
                  <c:v>0.92817525461750505</c:v>
                </c:pt>
                <c:pt idx="57">
                  <c:v>0.91967472207104395</c:v>
                </c:pt>
                <c:pt idx="58">
                  <c:v>0.91131312772856499</c:v>
                </c:pt>
                <c:pt idx="59">
                  <c:v>0.90308661055870898</c:v>
                </c:pt>
                <c:pt idx="60">
                  <c:v>0.89499146827149201</c:v>
                </c:pt>
                <c:pt idx="61">
                  <c:v>0.88702414873389102</c:v>
                </c:pt>
                <c:pt idx="62">
                  <c:v>0.87918124195797598</c:v>
                </c:pt>
                <c:pt idx="63">
                  <c:v>0.87145947261637702</c:v>
                </c:pt>
                <c:pt idx="64">
                  <c:v>0.86385569304396603</c:v>
                </c:pt>
                <c:pt idx="65">
                  <c:v>0.85636687668835898</c:v>
                </c:pt>
                <c:pt idx="66">
                  <c:v>0.848990111975092</c:v>
                </c:pt>
                <c:pt idx="67">
                  <c:v>0.84172259655641402</c:v>
                </c:pt>
                <c:pt idx="68">
                  <c:v>0.83456163191521604</c:v>
                </c:pt>
                <c:pt idx="69">
                  <c:v>0.82750461829813604</c:v>
                </c:pt>
                <c:pt idx="70">
                  <c:v>0.82054904995401601</c:v>
                </c:pt>
                <c:pt idx="71">
                  <c:v>0.81369251065588999</c:v>
                </c:pt>
                <c:pt idx="72">
                  <c:v>0.806932669486501</c:v>
                </c:pt>
                <c:pt idx="73">
                  <c:v>0.80026727686892896</c:v>
                </c:pt>
                <c:pt idx="74">
                  <c:v>0.79369416082543198</c:v>
                </c:pt>
                <c:pt idx="75">
                  <c:v>0.78721122344893901</c:v>
                </c:pt>
                <c:pt idx="76">
                  <c:v>0.78081643757283103</c:v>
                </c:pt>
                <c:pt idx="77">
                  <c:v>0.77450784362582203</c:v>
                </c:pt>
                <c:pt idx="78">
                  <c:v>0.7682835466597</c:v>
                </c:pt>
                <c:pt idx="79">
                  <c:v>0.76214171353865501</c:v>
                </c:pt>
                <c:pt idx="80">
                  <c:v>0.75608057027978104</c:v>
                </c:pt>
                <c:pt idx="81">
                  <c:v>0.75009839953509105</c:v>
                </c:pt>
                <c:pt idx="82">
                  <c:v>0.74419353820609002</c:v>
                </c:pt>
                <c:pt idx="83">
                  <c:v>0.73836437518265097</c:v>
                </c:pt>
                <c:pt idx="84">
                  <c:v>0.732609349198455</c:v>
                </c:pt>
                <c:pt idx="85">
                  <c:v>0.72692694679591296</c:v>
                </c:pt>
                <c:pt idx="86">
                  <c:v>0.72131570039388304</c:v>
                </c:pt>
                <c:pt idx="87">
                  <c:v>0.71577418645203705</c:v>
                </c:pt>
                <c:pt idx="88">
                  <c:v>0.71030102372613702</c:v>
                </c:pt>
                <c:pt idx="89">
                  <c:v>0.70489487160885</c:v>
                </c:pt>
                <c:pt idx="90">
                  <c:v>0.69955442855114802</c:v>
                </c:pt>
                <c:pt idx="91">
                  <c:v>0.69427843055960503</c:v>
                </c:pt>
                <c:pt idx="92">
                  <c:v>0.68906564976529805</c:v>
                </c:pt>
                <c:pt idx="93">
                  <c:v>0.68391489306020403</c:v>
                </c:pt>
                <c:pt idx="94">
                  <c:v>0.67882500079736596</c:v>
                </c:pt>
                <c:pt idx="95">
                  <c:v>0.67379484555122604</c:v>
                </c:pt>
                <c:pt idx="96">
                  <c:v>0.66882333093486401</c:v>
                </c:pt>
                <c:pt idx="97">
                  <c:v>0.66390939047099395</c:v>
                </c:pt>
                <c:pt idx="98">
                  <c:v>0.659051986513846</c:v>
                </c:pt>
                <c:pt idx="99">
                  <c:v>0.65425010921918803</c:v>
                </c:pt>
                <c:pt idx="100">
                  <c:v>0.64950277555992098</c:v>
                </c:pt>
                <c:pt idx="101">
                  <c:v>0.64480902838489096</c:v>
                </c:pt>
                <c:pt idx="102">
                  <c:v>0.64016793551859996</c:v>
                </c:pt>
                <c:pt idx="103">
                  <c:v>0.63557858889975904</c:v>
                </c:pt>
                <c:pt idx="104">
                  <c:v>0.63104010375664599</c:v>
                </c:pt>
                <c:pt idx="105">
                  <c:v>0.62655161781743396</c:v>
                </c:pt>
                <c:pt idx="106">
                  <c:v>0.62211229055369199</c:v>
                </c:pt>
                <c:pt idx="107">
                  <c:v>0.61772130245542101</c:v>
                </c:pt>
                <c:pt idx="108">
                  <c:v>0.61337785433605496</c:v>
                </c:pt>
                <c:pt idx="109">
                  <c:v>0.60908116666595502</c:v>
                </c:pt>
                <c:pt idx="110">
                  <c:v>0.60483047893299402</c:v>
                </c:pt>
                <c:pt idx="111">
                  <c:v>0.60062504902895197</c:v>
                </c:pt>
                <c:pt idx="112">
                  <c:v>0.59646415266042896</c:v>
                </c:pt>
                <c:pt idx="113">
                  <c:v>0.59234708278317605</c:v>
                </c:pt>
                <c:pt idx="114">
                  <c:v>0.58827314905867401</c:v>
                </c:pt>
                <c:pt idx="115">
                  <c:v>0.58424167733196297</c:v>
                </c:pt>
                <c:pt idx="116">
                  <c:v>0.58025200912970198</c:v>
                </c:pt>
                <c:pt idx="117">
                  <c:v>0.57630350117755003</c:v>
                </c:pt>
                <c:pt idx="118">
                  <c:v>0.57239552493596901</c:v>
                </c:pt>
                <c:pt idx="119">
                  <c:v>0.56852746615360406</c:v>
                </c:pt>
                <c:pt idx="120">
                  <c:v>0.56469872443747804</c:v>
                </c:pt>
                <c:pt idx="121">
                  <c:v>0.56090871283920196</c:v>
                </c:pt>
                <c:pt idx="122">
                  <c:v>0.55715685745653998</c:v>
                </c:pt>
                <c:pt idx="123">
                  <c:v>0.55344259704960896</c:v>
                </c:pt>
                <c:pt idx="124">
                  <c:v>0.54976538267109099</c:v>
                </c:pt>
                <c:pt idx="125">
                  <c:v>0.54612467730985303</c:v>
                </c:pt>
                <c:pt idx="126">
                  <c:v>0.54251995554738697</c:v>
                </c:pt>
                <c:pt idx="127">
                  <c:v>0.53895070322651395</c:v>
                </c:pt>
                <c:pt idx="128">
                  <c:v>0.53541641713185195</c:v>
                </c:pt>
                <c:pt idx="129">
                  <c:v>0.53191660468153301</c:v>
                </c:pt>
                <c:pt idx="130">
                  <c:v>0.528450783629689</c:v>
                </c:pt>
                <c:pt idx="131">
                  <c:v>0.525018481779295</c:v>
                </c:pt>
                <c:pt idx="132">
                  <c:v>0.52161923670489296</c:v>
                </c:pt>
                <c:pt idx="133">
                  <c:v>0.51825259548482705</c:v>
                </c:pt>
                <c:pt idx="134">
                  <c:v>0.51491811444257896</c:v>
                </c:pt>
                <c:pt idx="135">
                  <c:v>0.51161535889685505</c:v>
                </c:pt>
                <c:pt idx="136">
                  <c:v>0.50834390292005305</c:v>
                </c:pt>
                <c:pt idx="137">
                  <c:v>0.50510332910478695</c:v>
                </c:pt>
                <c:pt idx="138">
                  <c:v>0.50189322833813399</c:v>
                </c:pt>
                <c:pt idx="139">
                  <c:v>0.498713199583321</c:v>
                </c:pt>
                <c:pt idx="140">
                  <c:v>0.49556284966854602</c:v>
                </c:pt>
                <c:pt idx="141">
                  <c:v>0.49244179308264302</c:v>
                </c:pt>
                <c:pt idx="142">
                  <c:v>0.489349651777364</c:v>
                </c:pt>
                <c:pt idx="143">
                  <c:v>0.48628605497597599</c:v>
                </c:pt>
                <c:pt idx="144">
                  <c:v>0.483250638987967</c:v>
                </c:pt>
                <c:pt idx="145">
                  <c:v>0.48024304702961301</c:v>
                </c:pt>
                <c:pt idx="146">
                  <c:v>0.47726292905019502</c:v>
                </c:pt>
                <c:pt idx="147">
                  <c:v>0.47430994156363498</c:v>
                </c:pt>
                <c:pt idx="148">
                  <c:v>0.47138374748537398</c:v>
                </c:pt>
                <c:pt idx="149">
                  <c:v>0.46848401597428602</c:v>
                </c:pt>
                <c:pt idx="150">
                  <c:v>0.46561042227942401</c:v>
                </c:pt>
                <c:pt idx="151">
                  <c:v>0.46276264759146202</c:v>
                </c:pt>
                <c:pt idx="152">
                  <c:v>0.45994037889862899</c:v>
                </c:pt>
                <c:pt idx="153">
                  <c:v>0.45714330884698301</c:v>
                </c:pt>
                <c:pt idx="154">
                  <c:v>0.45437113560486703</c:v>
                </c:pt>
                <c:pt idx="155">
                  <c:v>0.45162356273140503</c:v>
                </c:pt>
                <c:pt idx="156">
                  <c:v>0.448900299048895</c:v>
                </c:pt>
                <c:pt idx="157">
                  <c:v>0.44620105851893099</c:v>
                </c:pt>
                <c:pt idx="158">
                  <c:v>0.44352556012218303</c:v>
                </c:pt>
                <c:pt idx="159">
                  <c:v>0.44087352774164401</c:v>
                </c:pt>
                <c:pt idx="160">
                  <c:v>0.43824469004926098</c:v>
                </c:pt>
                <c:pt idx="161">
                  <c:v>0.43563878039583298</c:v>
                </c:pt>
                <c:pt idx="162">
                  <c:v>0.43305553670404201</c:v>
                </c:pt>
                <c:pt idx="163">
                  <c:v>0.430494701364531</c:v>
                </c:pt>
                <c:pt idx="164">
                  <c:v>0.42795602113491599</c:v>
                </c:pt>
                <c:pt idx="165">
                  <c:v>0.42543924704163699</c:v>
                </c:pt>
                <c:pt idx="166">
                  <c:v>0.42294413428454702</c:v>
                </c:pt>
                <c:pt idx="167">
                  <c:v>0.42047044214415902</c:v>
                </c:pt>
                <c:pt idx="168">
                  <c:v>0.41801793389144098</c:v>
                </c:pt>
                <c:pt idx="169">
                  <c:v>0.415586376700117</c:v>
                </c:pt>
                <c:pt idx="170">
                  <c:v>0.41317554156132702</c:v>
                </c:pt>
                <c:pt idx="171">
                  <c:v>0.41078520320064299</c:v>
                </c:pt>
                <c:pt idx="172">
                  <c:v>0.408415139997299</c:v>
                </c:pt>
                <c:pt idx="173">
                  <c:v>0.40606513390561499</c:v>
                </c:pt>
                <c:pt idx="174">
                  <c:v>0.40373497037851203</c:v>
                </c:pt>
                <c:pt idx="175">
                  <c:v>0.40142443829304902</c:v>
                </c:pt>
                <c:pt idx="176">
                  <c:v>0.39913332987796302</c:v>
                </c:pt>
                <c:pt idx="177">
                  <c:v>0.39686144064308199</c:v>
                </c:pt>
                <c:pt idx="178">
                  <c:v>0.39460856931060601</c:v>
                </c:pt>
                <c:pt idx="179">
                  <c:v>0.392374517748171</c:v>
                </c:pt>
                <c:pt idx="180">
                  <c:v>0.39015909090365097</c:v>
                </c:pt>
                <c:pt idx="181">
                  <c:v>0.38796209674163501</c:v>
                </c:pt>
                <c:pt idx="182">
                  <c:v>0.38578334618153898</c:v>
                </c:pt>
                <c:pt idx="183">
                  <c:v>0.38362265303729298</c:v>
                </c:pt>
                <c:pt idx="184">
                  <c:v>0.38147983395856599</c:v>
                </c:pt>
                <c:pt idx="185">
                  <c:v>0.37935470837345298</c:v>
                </c:pt>
                <c:pt idx="186">
                  <c:v>0.37724709843264698</c:v>
                </c:pt>
                <c:pt idx="187">
                  <c:v>0.37515682895494801</c:v>
                </c:pt>
                <c:pt idx="188">
                  <c:v>0.37308372737418599</c:v>
                </c:pt>
                <c:pt idx="189">
                  <c:v>0.37102762368740999</c:v>
                </c:pt>
                <c:pt idx="190">
                  <c:v>0.36898835040438599</c:v>
                </c:pt>
                <c:pt idx="191">
                  <c:v>0.36696574249831798</c:v>
                </c:pt>
                <c:pt idx="192">
                  <c:v>0.36495963735777398</c:v>
                </c:pt>
                <c:pt idx="193">
                  <c:v>0.36296987473977799</c:v>
                </c:pt>
                <c:pt idx="194">
                  <c:v>0.36099629672403699</c:v>
                </c:pt>
                <c:pt idx="195">
                  <c:v>0.35903874766826599</c:v>
                </c:pt>
                <c:pt idx="196">
                  <c:v>0.35709707416459002</c:v>
                </c:pt>
                <c:pt idx="197">
                  <c:v>0.35517112499697001</c:v>
                </c:pt>
                <c:pt idx="198">
                  <c:v>0.35326075109965099</c:v>
                </c:pt>
                <c:pt idx="199">
                  <c:v>0.35136580551658397</c:v>
                </c:pt>
                <c:pt idx="200">
                  <c:v>0.34948614336180001</c:v>
                </c:pt>
                <c:pt idx="201">
                  <c:v>0.34762162178071299</c:v>
                </c:pt>
                <c:pt idx="202">
                  <c:v>0.345772099912322</c:v>
                </c:pt>
                <c:pt idx="203">
                  <c:v>0.343937438852287</c:v>
                </c:pt>
                <c:pt idx="204">
                  <c:v>0.342117501616859</c:v>
                </c:pt>
                <c:pt idx="205">
                  <c:v>0.34031215310763102</c:v>
                </c:pt>
                <c:pt idx="206">
                  <c:v>0.33852126007709998</c:v>
                </c:pt>
                <c:pt idx="207">
                  <c:v>0.33674469109501298</c:v>
                </c:pt>
                <c:pt idx="208">
                  <c:v>0.33498231651546601</c:v>
                </c:pt>
                <c:pt idx="209">
                  <c:v>0.33323400844475098</c:v>
                </c:pt>
                <c:pt idx="210">
                  <c:v>0.33149964070992699</c:v>
                </c:pt>
                <c:pt idx="211">
                  <c:v>0.32977908882807799</c:v>
                </c:pt>
                <c:pt idx="212">
                  <c:v>0.328072229976276</c:v>
                </c:pt>
                <c:pt idx="213">
                  <c:v>0.32637894296219</c:v>
                </c:pt>
                <c:pt idx="214">
                  <c:v>0.32469910819534897</c:v>
                </c:pt>
                <c:pt idx="215">
                  <c:v>0.32303260765903702</c:v>
                </c:pt>
                <c:pt idx="216">
                  <c:v>0.32137932488280602</c:v>
                </c:pt>
                <c:pt idx="217">
                  <c:v>0.31973914491556799</c:v>
                </c:pt>
                <c:pt idx="218">
                  <c:v>0.31811195429929601</c:v>
                </c:pt>
                <c:pt idx="219">
                  <c:v>0.316497641043268</c:v>
                </c:pt>
                <c:pt idx="220">
                  <c:v>0.31489609459888401</c:v>
                </c:pt>
                <c:pt idx="221">
                  <c:v>0.31330720583500499</c:v>
                </c:pt>
                <c:pt idx="222">
                  <c:v>0.31173086701381802</c:v>
                </c:pt>
                <c:pt idx="223">
                  <c:v>0.31016697176723101</c:v>
                </c:pt>
                <c:pt idx="224">
                  <c:v>0.30861541507373902</c:v>
                </c:pt>
                <c:pt idx="225">
                  <c:v>0.30707609323579899</c:v>
                </c:pt>
                <c:pt idx="226">
                  <c:v>0.30554890385766598</c:v>
                </c:pt>
                <c:pt idx="227">
                  <c:v>0.30403374582369003</c:v>
                </c:pt>
                <c:pt idx="228">
                  <c:v>0.30253051927707503</c:v>
                </c:pt>
                <c:pt idx="229">
                  <c:v>0.30103912559905899</c:v>
                </c:pt>
                <c:pt idx="230">
                  <c:v>0.299559467388543</c:v>
                </c:pt>
                <c:pt idx="231">
                  <c:v>0.29809144844211699</c:v>
                </c:pt>
                <c:pt idx="232">
                  <c:v>0.29663497373451198</c:v>
                </c:pt>
                <c:pt idx="233">
                  <c:v>0.29518994939943499</c:v>
                </c:pt>
                <c:pt idx="234">
                  <c:v>0.29375628271080301</c:v>
                </c:pt>
                <c:pt idx="235">
                  <c:v>0.29233388206434602</c:v>
                </c:pt>
                <c:pt idx="236">
                  <c:v>0.29092265695958303</c:v>
                </c:pt>
                <c:pt idx="237">
                  <c:v>0.28952251798216799</c:v>
                </c:pt>
                <c:pt idx="238">
                  <c:v>0.28813337678656697</c:v>
                </c:pt>
                <c:pt idx="239">
                  <c:v>0.28675514607910102</c:v>
                </c:pt>
                <c:pt idx="240">
                  <c:v>0.28538773960130598</c:v>
                </c:pt>
                <c:pt idx="241">
                  <c:v>0.28403107211363798</c:v>
                </c:pt>
                <c:pt idx="242">
                  <c:v>0.28268505937947602</c:v>
                </c:pt>
                <c:pt idx="243">
                  <c:v>0.28134961814946102</c:v>
                </c:pt>
                <c:pt idx="244">
                  <c:v>0.28002466614612098</c:v>
                </c:pt>
                <c:pt idx="245">
                  <c:v>0.27871012204880502</c:v>
                </c:pt>
                <c:pt idx="246">
                  <c:v>0.27740590547890298</c:v>
                </c:pt>
                <c:pt idx="247">
                  <c:v>0.27611193698534597</c:v>
                </c:pt>
                <c:pt idx="248">
                  <c:v>0.27482813803040601</c:v>
                </c:pt>
                <c:pt idx="249">
                  <c:v>0.27355443097572701</c:v>
                </c:pt>
                <c:pt idx="250">
                  <c:v>0.27229073906866702</c:v>
                </c:pt>
                <c:pt idx="251">
                  <c:v>0.27103698642885699</c:v>
                </c:pt>
                <c:pt idx="252">
                  <c:v>0.26979309803505203</c:v>
                </c:pt>
                <c:pt idx="253">
                  <c:v>0.26855899971219299</c:v>
                </c:pt>
                <c:pt idx="254">
                  <c:v>0.26733461811874298</c:v>
                </c:pt>
                <c:pt idx="255">
                  <c:v>0.26611988073423598</c:v>
                </c:pt>
                <c:pt idx="256">
                  <c:v>0.26491471584706799</c:v>
                </c:pt>
                <c:pt idx="257">
                  <c:v>0.26371905254251699</c:v>
                </c:pt>
                <c:pt idx="258">
                  <c:v>0.262532820690977</c:v>
                </c:pt>
                <c:pt idx="259">
                  <c:v>0.26135595093640501</c:v>
                </c:pt>
                <c:pt idx="260">
                  <c:v>0.260188374684998</c:v>
                </c:pt>
                <c:pt idx="261">
                  <c:v>0.25903002409405401</c:v>
                </c:pt>
                <c:pt idx="262">
                  <c:v>0.257880832061049</c:v>
                </c:pt>
                <c:pt idx="263">
                  <c:v>0.25674073221290999</c:v>
                </c:pt>
                <c:pt idx="264">
                  <c:v>0.25560965889547799</c:v>
                </c:pt>
                <c:pt idx="265">
                  <c:v>0.25448754716316602</c:v>
                </c:pt>
                <c:pt idx="266">
                  <c:v>0.25337433276879401</c:v>
                </c:pt>
                <c:pt idx="267">
                  <c:v>0.25226995215361803</c:v>
                </c:pt>
                <c:pt idx="268">
                  <c:v>0.25117434243752201</c:v>
                </c:pt>
                <c:pt idx="269">
                  <c:v>0.25008744140939299</c:v>
                </c:pt>
                <c:pt idx="270">
                  <c:v>0.24900918751767301</c:v>
                </c:pt>
                <c:pt idx="271">
                  <c:v>0.24793951986105101</c:v>
                </c:pt>
                <c:pt idx="272">
                  <c:v>0.24687837817935199</c:v>
                </c:pt>
                <c:pt idx="273">
                  <c:v>0.24582570284456101</c:v>
                </c:pt>
                <c:pt idx="274">
                  <c:v>0.244781434852018</c:v>
                </c:pt>
                <c:pt idx="275">
                  <c:v>0.243745515811747</c:v>
                </c:pt>
                <c:pt idx="276">
                  <c:v>0.24271788793995999</c:v>
                </c:pt>
                <c:pt idx="277">
                  <c:v>0.24169849405069099</c:v>
                </c:pt>
                <c:pt idx="278">
                  <c:v>0.24068727754757499</c:v>
                </c:pt>
                <c:pt idx="279">
                  <c:v>0.23968418241577499</c:v>
                </c:pt>
                <c:pt idx="280">
                  <c:v>0.238689153214038</c:v>
                </c:pt>
                <c:pt idx="281">
                  <c:v>0.237702135066892</c:v>
                </c:pt>
                <c:pt idx="282">
                  <c:v>0.23672307365697401</c:v>
                </c:pt>
                <c:pt idx="283">
                  <c:v>0.23575191521748701</c:v>
                </c:pt>
                <c:pt idx="284">
                  <c:v>0.234788606524789</c:v>
                </c:pt>
                <c:pt idx="285">
                  <c:v>0.233833094891088</c:v>
                </c:pt>
                <c:pt idx="286">
                  <c:v>0.23288532815728999</c:v>
                </c:pt>
                <c:pt idx="287">
                  <c:v>0.23194525468593799</c:v>
                </c:pt>
                <c:pt idx="288">
                  <c:v>0.23101282335428</c:v>
                </c:pt>
                <c:pt idx="289">
                  <c:v>0.23008798354745499</c:v>
                </c:pt>
                <c:pt idx="290">
                  <c:v>0.22917068515178701</c:v>
                </c:pt>
                <c:pt idx="291">
                  <c:v>0.228260878548186</c:v>
                </c:pt>
                <c:pt idx="292">
                  <c:v>0.227358514605665</c:v>
                </c:pt>
                <c:pt idx="293">
                  <c:v>0.22646354467495899</c:v>
                </c:pt>
                <c:pt idx="294">
                  <c:v>0.22557592058224299</c:v>
                </c:pt>
                <c:pt idx="295">
                  <c:v>0.22469559462296401</c:v>
                </c:pt>
                <c:pt idx="296">
                  <c:v>0.22382251955575899</c:v>
                </c:pt>
                <c:pt idx="297">
                  <c:v>0.22295664859648201</c:v>
                </c:pt>
                <c:pt idx="298">
                  <c:v>0.22209793541232201</c:v>
                </c:pt>
                <c:pt idx="299">
                  <c:v>0.22124633411601899</c:v>
                </c:pt>
                <c:pt idx="300">
                  <c:v>0.22040179926015899</c:v>
                </c:pt>
                <c:pt idx="301">
                  <c:v>0.21956428583158499</c:v>
                </c:pt>
                <c:pt idx="302">
                  <c:v>0.21873374924587199</c:v>
                </c:pt>
                <c:pt idx="303">
                  <c:v>0.21791014534190201</c:v>
                </c:pt>
                <c:pt idx="304">
                  <c:v>0.21709343037652201</c:v>
                </c:pt>
                <c:pt idx="305">
                  <c:v>0.216283561019288</c:v>
                </c:pt>
                <c:pt idx="306">
                  <c:v>0.21548049434729</c:v>
                </c:pt>
                <c:pt idx="307">
                  <c:v>0.21468418784005</c:v>
                </c:pt>
                <c:pt idx="308">
                  <c:v>0.21389459937451999</c:v>
                </c:pt>
                <c:pt idx="309">
                  <c:v>0.21311168722012799</c:v>
                </c:pt>
                <c:pt idx="310">
                  <c:v>0.212335410033935</c:v>
                </c:pt>
                <c:pt idx="311">
                  <c:v>0.211565726855834</c:v>
                </c:pt>
                <c:pt idx="312">
                  <c:v>0.210802597103846</c:v>
                </c:pt>
                <c:pt idx="313">
                  <c:v>0.21004598056947699</c:v>
                </c:pt>
                <c:pt idx="314">
                  <c:v>0.209295837413154</c:v>
                </c:pt>
                <c:pt idx="315">
                  <c:v>0.20855212815971599</c:v>
                </c:pt>
                <c:pt idx="316">
                  <c:v>0.20781481369398799</c:v>
                </c:pt>
                <c:pt idx="317">
                  <c:v>0.207083855256426</c:v>
                </c:pt>
                <c:pt idx="318">
                  <c:v>0.20635921443879901</c:v>
                </c:pt>
                <c:pt idx="319">
                  <c:v>0.20564085317997799</c:v>
                </c:pt>
                <c:pt idx="320">
                  <c:v>0.20492873376175</c:v>
                </c:pt>
                <c:pt idx="321">
                  <c:v>0.20422281880471799</c:v>
                </c:pt>
                <c:pt idx="322">
                  <c:v>0.20352307126425601</c:v>
                </c:pt>
                <c:pt idx="323">
                  <c:v>0.20282945442651601</c:v>
                </c:pt>
                <c:pt idx="324">
                  <c:v>0.20214193190451399</c:v>
                </c:pt>
                <c:pt idx="325">
                  <c:v>0.20146046763424699</c:v>
                </c:pt>
                <c:pt idx="326">
                  <c:v>0.200785025870892</c:v>
                </c:pt>
                <c:pt idx="327">
                  <c:v>0.20011557118505099</c:v>
                </c:pt>
                <c:pt idx="328">
                  <c:v>0.19945206845903801</c:v>
                </c:pt>
                <c:pt idx="329">
                  <c:v>0.19879448288325099</c:v>
                </c:pt>
                <c:pt idx="330">
                  <c:v>0.19814277995256699</c:v>
                </c:pt>
                <c:pt idx="331">
                  <c:v>0.19749692546280301</c:v>
                </c:pt>
                <c:pt idx="332">
                  <c:v>0.19685688550722899</c:v>
                </c:pt>
                <c:pt idx="333">
                  <c:v>0.19622262647312599</c:v>
                </c:pt>
                <c:pt idx="334">
                  <c:v>0.19559411503840199</c:v>
                </c:pt>
                <c:pt idx="335">
                  <c:v>0.19497131816824401</c:v>
                </c:pt>
                <c:pt idx="336">
                  <c:v>0.19435420311182899</c:v>
                </c:pt>
                <c:pt idx="337">
                  <c:v>0.19374273739907999</c:v>
                </c:pt>
                <c:pt idx="338">
                  <c:v>0.193136888837461</c:v>
                </c:pt>
                <c:pt idx="339">
                  <c:v>0.19253662550883099</c:v>
                </c:pt>
                <c:pt idx="340">
                  <c:v>0.191941915766323</c:v>
                </c:pt>
                <c:pt idx="341">
                  <c:v>0.19135272823128999</c:v>
                </c:pt>
                <c:pt idx="342">
                  <c:v>0.19076903179027399</c:v>
                </c:pt>
                <c:pt idx="343">
                  <c:v>0.190190795592033</c:v>
                </c:pt>
                <c:pt idx="344">
                  <c:v>0.18961798904459701</c:v>
                </c:pt>
                <c:pt idx="345">
                  <c:v>0.189050581812374</c:v>
                </c:pt>
                <c:pt idx="346">
                  <c:v>0.188488543813293</c:v>
                </c:pt>
                <c:pt idx="347">
                  <c:v>0.18793184521598499</c:v>
                </c:pt>
                <c:pt idx="348">
                  <c:v>0.18738045643700799</c:v>
                </c:pt>
                <c:pt idx="349">
                  <c:v>0.18683434813810401</c:v>
                </c:pt>
                <c:pt idx="350">
                  <c:v>0.186293491223502</c:v>
                </c:pt>
                <c:pt idx="351">
                  <c:v>0.185757856837243</c:v>
                </c:pt>
                <c:pt idx="352">
                  <c:v>0.185227416360566</c:v>
                </c:pt>
                <c:pt idx="353">
                  <c:v>0.18470214140930299</c:v>
                </c:pt>
                <c:pt idx="354">
                  <c:v>0.18418200383132599</c:v>
                </c:pt>
                <c:pt idx="355">
                  <c:v>0.18366697570403301</c:v>
                </c:pt>
                <c:pt idx="356">
                  <c:v>0.183157029331841</c:v>
                </c:pt>
                <c:pt idx="357">
                  <c:v>0.18265213724375301</c:v>
                </c:pt>
                <c:pt idx="358">
                  <c:v>0.18215227219091801</c:v>
                </c:pt>
                <c:pt idx="359">
                  <c:v>0.18165740714425799</c:v>
                </c:pt>
                <c:pt idx="360">
                  <c:v>0.18116751529209599</c:v>
                </c:pt>
                <c:pt idx="361">
                  <c:v>0.18068257003784299</c:v>
                </c:pt>
                <c:pt idx="362">
                  <c:v>0.180202544997695</c:v>
                </c:pt>
                <c:pt idx="363">
                  <c:v>0.17972741399837799</c:v>
                </c:pt>
                <c:pt idx="364">
                  <c:v>0.179257151074903</c:v>
                </c:pt>
                <c:pt idx="365">
                  <c:v>0.17879173046836899</c:v>
                </c:pt>
                <c:pt idx="366">
                  <c:v>0.178331126623788</c:v>
                </c:pt>
                <c:pt idx="367">
                  <c:v>0.17787531418793601</c:v>
                </c:pt>
                <c:pt idx="368">
                  <c:v>0.17742426800723499</c:v>
                </c:pt>
                <c:pt idx="369">
                  <c:v>0.176977963125664</c:v>
                </c:pt>
                <c:pt idx="370">
                  <c:v>0.17653637478269199</c:v>
                </c:pt>
                <c:pt idx="371">
                  <c:v>0.17609947841124499</c:v>
                </c:pt>
                <c:pt idx="372">
                  <c:v>0.175667249635692</c:v>
                </c:pt>
                <c:pt idx="373">
                  <c:v>0.17523966426987</c:v>
                </c:pt>
                <c:pt idx="374">
                  <c:v>0.17481669831511101</c:v>
                </c:pt>
                <c:pt idx="375">
                  <c:v>0.174398327958322</c:v>
                </c:pt>
                <c:pt idx="376">
                  <c:v>0.17398452957007399</c:v>
                </c:pt>
                <c:pt idx="377">
                  <c:v>0.173575279702708</c:v>
                </c:pt>
                <c:pt idx="378">
                  <c:v>0.17317055508849</c:v>
                </c:pt>
                <c:pt idx="379">
                  <c:v>0.17277033263776501</c:v>
                </c:pt>
                <c:pt idx="380">
                  <c:v>0.17237458943714901</c:v>
                </c:pt>
                <c:pt idx="381">
                  <c:v>0.17198330274773799</c:v>
                </c:pt>
                <c:pt idx="382">
                  <c:v>0.17159645000333601</c:v>
                </c:pt>
                <c:pt idx="383">
                  <c:v>0.17121400880872101</c:v>
                </c:pt>
                <c:pt idx="384">
                  <c:v>0.17083595693791201</c:v>
                </c:pt>
                <c:pt idx="385">
                  <c:v>0.17046227233247699</c:v>
                </c:pt>
                <c:pt idx="386">
                  <c:v>0.170092933099844</c:v>
                </c:pt>
                <c:pt idx="387">
                  <c:v>0.16972791751164901</c:v>
                </c:pt>
                <c:pt idx="388">
                  <c:v>0.16936720400209199</c:v>
                </c:pt>
                <c:pt idx="389">
                  <c:v>0.16901077116633001</c:v>
                </c:pt>
                <c:pt idx="390">
                  <c:v>0.16865859775886399</c:v>
                </c:pt>
                <c:pt idx="391">
                  <c:v>0.168310662691979</c:v>
                </c:pt>
                <c:pt idx="392">
                  <c:v>0.16796694503416501</c:v>
                </c:pt>
                <c:pt idx="393">
                  <c:v>0.16762742400859801</c:v>
                </c:pt>
                <c:pt idx="394">
                  <c:v>0.167292078991606</c:v>
                </c:pt>
                <c:pt idx="395">
                  <c:v>0.16696088951117399</c:v>
                </c:pt>
                <c:pt idx="396">
                  <c:v>0.166633835245456</c:v>
                </c:pt>
                <c:pt idx="397">
                  <c:v>0.16631089602131599</c:v>
                </c:pt>
                <c:pt idx="398">
                  <c:v>0.16599205181287499</c:v>
                </c:pt>
                <c:pt idx="399">
                  <c:v>0.165677282740084</c:v>
                </c:pt>
                <c:pt idx="400">
                  <c:v>0.16536656906731001</c:v>
                </c:pt>
                <c:pt idx="401">
                  <c:v>0.165059891201943</c:v>
                </c:pt>
                <c:pt idx="402">
                  <c:v>0.16475722969301501</c:v>
                </c:pt>
                <c:pt idx="403">
                  <c:v>0.16445856522983801</c:v>
                </c:pt>
                <c:pt idx="404">
                  <c:v>0.16416387864066001</c:v>
                </c:pt>
                <c:pt idx="405">
                  <c:v>0.163873150891336</c:v>
                </c:pt>
                <c:pt idx="406">
                  <c:v>0.16358636308400801</c:v>
                </c:pt>
                <c:pt idx="407">
                  <c:v>0.16330349645581499</c:v>
                </c:pt>
                <c:pt idx="408">
                  <c:v>0.16302453237761</c:v>
                </c:pt>
                <c:pt idx="409">
                  <c:v>0.16274945235268201</c:v>
                </c:pt>
                <c:pt idx="410">
                  <c:v>0.162478238015518</c:v>
                </c:pt>
                <c:pt idx="411">
                  <c:v>0.16221087113055199</c:v>
                </c:pt>
                <c:pt idx="412">
                  <c:v>0.16194733359095301</c:v>
                </c:pt>
                <c:pt idx="413">
                  <c:v>0.16168760741740801</c:v>
                </c:pt>
                <c:pt idx="414">
                  <c:v>0.16143167475693401</c:v>
                </c:pt>
                <c:pt idx="415">
                  <c:v>0.16117951788169199</c:v>
                </c:pt>
                <c:pt idx="416">
                  <c:v>0.16093111918781999</c:v>
                </c:pt>
                <c:pt idx="417">
                  <c:v>0.16068646119428501</c:v>
                </c:pt>
                <c:pt idx="418">
                  <c:v>0.160445526541734</c:v>
                </c:pt>
                <c:pt idx="419">
                  <c:v>0.160208297991381</c:v>
                </c:pt>
                <c:pt idx="420">
                  <c:v>0.15997475842388001</c:v>
                </c:pt>
                <c:pt idx="421">
                  <c:v>0.15974489083822699</c:v>
                </c:pt>
                <c:pt idx="422">
                  <c:v>0.15951867835068001</c:v>
                </c:pt>
                <c:pt idx="423">
                  <c:v>0.15929610419367199</c:v>
                </c:pt>
                <c:pt idx="424">
                  <c:v>0.15907715171475401</c:v>
                </c:pt>
                <c:pt idx="425">
                  <c:v>0.15886180437553901</c:v>
                </c:pt>
                <c:pt idx="426">
                  <c:v>0.15865004575067601</c:v>
                </c:pt>
                <c:pt idx="427">
                  <c:v>0.15844185952679701</c:v>
                </c:pt>
                <c:pt idx="428">
                  <c:v>0.15823722950152999</c:v>
                </c:pt>
                <c:pt idx="429">
                  <c:v>0.15803613958247201</c:v>
                </c:pt>
                <c:pt idx="430">
                  <c:v>0.157838573786206</c:v>
                </c:pt>
                <c:pt idx="431">
                  <c:v>0.15764451623732301</c:v>
                </c:pt>
                <c:pt idx="432">
                  <c:v>0.15745395116744099</c:v>
                </c:pt>
                <c:pt idx="433">
                  <c:v>0.15726686291425099</c:v>
                </c:pt>
                <c:pt idx="434">
                  <c:v>0.157083235920568</c:v>
                </c:pt>
                <c:pt idx="435">
                  <c:v>0.156903054733389</c:v>
                </c:pt>
                <c:pt idx="436">
                  <c:v>0.156726304002968</c:v>
                </c:pt>
                <c:pt idx="437">
                  <c:v>0.15655296848189501</c:v>
                </c:pt>
                <c:pt idx="438">
                  <c:v>0.15638303302419601</c:v>
                </c:pt>
                <c:pt idx="439">
                  <c:v>0.156216482584423</c:v>
                </c:pt>
                <c:pt idx="440">
                  <c:v>0.15605330221677599</c:v>
                </c:pt>
                <c:pt idx="441">
                  <c:v>0.15589347707422199</c:v>
                </c:pt>
                <c:pt idx="442">
                  <c:v>0.15573699240762401</c:v>
                </c:pt>
                <c:pt idx="443">
                  <c:v>0.155583833564888</c:v>
                </c:pt>
                <c:pt idx="444">
                  <c:v>0.15543398599010899</c:v>
                </c:pt>
                <c:pt idx="445">
                  <c:v>0.155287435222729</c:v>
                </c:pt>
                <c:pt idx="446">
                  <c:v>0.15514416689671701</c:v>
                </c:pt>
                <c:pt idx="447">
                  <c:v>0.155004166739728</c:v>
                </c:pt>
                <c:pt idx="448">
                  <c:v>0.15486742057231301</c:v>
                </c:pt>
                <c:pt idx="449">
                  <c:v>0.15473391430709199</c:v>
                </c:pt>
                <c:pt idx="450">
                  <c:v>0.15460363394797999</c:v>
                </c:pt>
                <c:pt idx="451">
                  <c:v>0.15447656558938</c:v>
                </c:pt>
                <c:pt idx="452">
                  <c:v>0.15435269541541999</c:v>
                </c:pt>
                <c:pt idx="453">
                  <c:v>0.154232009699173</c:v>
                </c:pt>
                <c:pt idx="454">
                  <c:v>0.15411449480190201</c:v>
                </c:pt>
                <c:pt idx="455">
                  <c:v>0.15400013717229799</c:v>
                </c:pt>
                <c:pt idx="456">
                  <c:v>0.153888923345746</c:v>
                </c:pt>
                <c:pt idx="457">
                  <c:v>0.153780839943576</c:v>
                </c:pt>
                <c:pt idx="458">
                  <c:v>0.15367587367233601</c:v>
                </c:pt>
              </c:numCache>
            </c:numRef>
          </c:xVal>
          <c:yVal>
            <c:numRef>
              <c:f>[SensorCount.xls]Sheet1!$D$7:$D$465</c:f>
              <c:numCache>
                <c:formatCode>General</c:formatCode>
                <c:ptCount val="459"/>
                <c:pt idx="0">
                  <c:v>48.039127726491799</c:v>
                </c:pt>
                <c:pt idx="1">
                  <c:v>44.737370941116502</c:v>
                </c:pt>
                <c:pt idx="2">
                  <c:v>41.849465291457797</c:v>
                </c:pt>
                <c:pt idx="3">
                  <c:v>39.302168627201297</c:v>
                </c:pt>
                <c:pt idx="4">
                  <c:v>37.038563144507798</c:v>
                </c:pt>
                <c:pt idx="5">
                  <c:v>35.0137464321651</c:v>
                </c:pt>
                <c:pt idx="6">
                  <c:v>33.191819210165903</c:v>
                </c:pt>
                <c:pt idx="7">
                  <c:v>31.543736172679399</c:v>
                </c:pt>
                <c:pt idx="8">
                  <c:v>30.045744515372299</c:v>
                </c:pt>
                <c:pt idx="9">
                  <c:v>28.6782308059035</c:v>
                </c:pt>
                <c:pt idx="10">
                  <c:v>27.424856799381601</c:v>
                </c:pt>
                <c:pt idx="11">
                  <c:v>26.271903104937</c:v>
                </c:pt>
                <c:pt idx="12">
                  <c:v>25.207764620658299</c:v>
                </c:pt>
                <c:pt idx="13">
                  <c:v>24.222558308287599</c:v>
                </c:pt>
                <c:pt idx="14">
                  <c:v>23.307815168051199</c:v>
                </c:pt>
                <c:pt idx="15">
                  <c:v>22.456236051942501</c:v>
                </c:pt>
                <c:pt idx="16">
                  <c:v>21.661496393820201</c:v>
                </c:pt>
                <c:pt idx="17">
                  <c:v>20.9180887922296</c:v>
                </c:pt>
                <c:pt idx="18">
                  <c:v>20.2211951525424</c:v>
                </c:pt>
                <c:pt idx="19">
                  <c:v>19.566582108839501</c:v>
                </c:pt>
                <c:pt idx="20">
                  <c:v>18.950514925672099</c:v>
                </c:pt>
                <c:pt idx="21">
                  <c:v>18.3696861786817</c:v>
                </c:pt>
                <c:pt idx="22">
                  <c:v>17.821156336550501</c:v>
                </c:pt>
                <c:pt idx="23">
                  <c:v>17.302303989861699</c:v>
                </c:pt>
                <c:pt idx="24">
                  <c:v>16.810783947605898</c:v>
                </c:pt>
                <c:pt idx="25">
                  <c:v>16.344491787530799</c:v>
                </c:pt>
                <c:pt idx="26">
                  <c:v>15.9015337296546</c:v>
                </c:pt>
                <c:pt idx="27">
                  <c:v>15.480200923072999</c:v>
                </c:pt>
                <c:pt idx="28">
                  <c:v>15.078947409780801</c:v>
                </c:pt>
                <c:pt idx="29">
                  <c:v>14.6963711662726</c:v>
                </c:pt>
                <c:pt idx="30">
                  <c:v>14.3311977328153</c:v>
                </c:pt>
                <c:pt idx="31">
                  <c:v>13.982266027459101</c:v>
                </c:pt>
                <c:pt idx="32">
                  <c:v>13.648516012050701</c:v>
                </c:pt>
                <c:pt idx="33">
                  <c:v>13.328977934124399</c:v>
                </c:pt>
                <c:pt idx="34">
                  <c:v>13.0227629146962</c:v>
                </c:pt>
                <c:pt idx="35">
                  <c:v>12.729054689501099</c:v>
                </c:pt>
                <c:pt idx="36">
                  <c:v>12.447102342062699</c:v>
                </c:pt>
                <c:pt idx="37">
                  <c:v>12.176213892354699</c:v>
                </c:pt>
                <c:pt idx="38">
                  <c:v>11.915750625789199</c:v>
                </c:pt>
                <c:pt idx="39">
                  <c:v>11.6651220646702</c:v>
                </c:pt>
                <c:pt idx="40">
                  <c:v>11.4237814987757</c:v>
                </c:pt>
                <c:pt idx="41">
                  <c:v>11.1912220038546</c:v>
                </c:pt>
                <c:pt idx="42">
                  <c:v>10.966972886991201</c:v>
                </c:pt>
                <c:pt idx="43">
                  <c:v>10.750596506415601</c:v>
                </c:pt>
                <c:pt idx="44">
                  <c:v>10.5416854204732</c:v>
                </c:pt>
                <c:pt idx="45">
                  <c:v>10.3398598267583</c:v>
                </c:pt>
                <c:pt idx="46">
                  <c:v>10.1447652574578</c:v>
                </c:pt>
                <c:pt idx="47">
                  <c:v>9.9560705015413493</c:v>
                </c:pt>
                <c:pt idx="48">
                  <c:v>9.7734657281396409</c:v>
                </c:pt>
                <c:pt idx="49">
                  <c:v>9.5966607887527609</c:v>
                </c:pt>
                <c:pt idx="50">
                  <c:v>9.4253836787263605</c:v>
                </c:pt>
                <c:pt idx="51">
                  <c:v>9.25937914081576</c:v>
                </c:pt>
                <c:pt idx="52">
                  <c:v>9.0984073957738296</c:v>
                </c:pt>
                <c:pt idx="53">
                  <c:v>8.9422429866701201</c:v>
                </c:pt>
                <c:pt idx="54">
                  <c:v>8.7906737252563207</c:v>
                </c:pt>
                <c:pt idx="55">
                  <c:v>8.6434997299678091</c:v>
                </c:pt>
                <c:pt idx="56">
                  <c:v>8.5005325464617698</c:v>
                </c:pt>
                <c:pt idx="57">
                  <c:v>8.3615943424781793</c:v>
                </c:pt>
                <c:pt idx="58">
                  <c:v>8.2265171698567805</c:v>
                </c:pt>
                <c:pt idx="59">
                  <c:v>8.0951422872166408</c:v>
                </c:pt>
                <c:pt idx="60">
                  <c:v>7.9673195376006598</c:v>
                </c:pt>
                <c:pt idx="61">
                  <c:v>7.8429067759149298</c:v>
                </c:pt>
                <c:pt idx="62">
                  <c:v>7.7217693415994004</c:v>
                </c:pt>
                <c:pt idx="63">
                  <c:v>7.6037795724106498</c:v>
                </c:pt>
                <c:pt idx="64">
                  <c:v>7.4888163556074998</c:v>
                </c:pt>
                <c:pt idx="65">
                  <c:v>7.37676471326676</c:v>
                </c:pt>
                <c:pt idx="66">
                  <c:v>7.2675154186780899</c:v>
                </c:pt>
                <c:pt idx="67">
                  <c:v>7.16096464119786</c:v>
                </c:pt>
                <c:pt idx="68">
                  <c:v>7.0570136170795497</c:v>
                </c:pt>
                <c:pt idx="69">
                  <c:v>6.9555683441207004</c:v>
                </c:pt>
                <c:pt idx="70">
                  <c:v>6.8565392981261297</c:v>
                </c:pt>
                <c:pt idx="71">
                  <c:v>6.7598411693889897</c:v>
                </c:pt>
                <c:pt idx="72">
                  <c:v>6.6653926175712597</c:v>
                </c:pt>
                <c:pt idx="73">
                  <c:v>6.5731160434969702</c:v>
                </c:pt>
                <c:pt idx="74">
                  <c:v>6.4829373764938598</c:v>
                </c:pt>
                <c:pt idx="75">
                  <c:v>6.3947858761075302</c:v>
                </c:pt>
                <c:pt idx="76">
                  <c:v>6.3085939470086698</c:v>
                </c:pt>
                <c:pt idx="77">
                  <c:v>6.2242969661223704</c:v>
                </c:pt>
                <c:pt idx="78">
                  <c:v>6.1418331210454404</c:v>
                </c:pt>
                <c:pt idx="79">
                  <c:v>6.0611432588739698</c:v>
                </c:pt>
                <c:pt idx="80">
                  <c:v>5.9821707446898698</c:v>
                </c:pt>
                <c:pt idx="81">
                  <c:v>5.9048613290002496</c:v>
                </c:pt>
                <c:pt idx="82">
                  <c:v>5.8291630234395004</c:v>
                </c:pt>
                <c:pt idx="83">
                  <c:v>5.7550259841958598</c:v>
                </c:pt>
                <c:pt idx="84">
                  <c:v>5.6824024025417001</c:v>
                </c:pt>
                <c:pt idx="85">
                  <c:v>5.6112464020303703</c:v>
                </c:pt>
                <c:pt idx="86">
                  <c:v>5.5415139418455404</c:v>
                </c:pt>
                <c:pt idx="87">
                  <c:v>5.4731627259005897</c:v>
                </c:pt>
                <c:pt idx="88">
                  <c:v>5.4061521172865703</c:v>
                </c:pt>
                <c:pt idx="89">
                  <c:v>5.3404430577019797</c:v>
                </c:pt>
                <c:pt idx="90">
                  <c:v>5.27599799154377</c:v>
                </c:pt>
                <c:pt idx="91">
                  <c:v>5.2127807943067603</c:v>
                </c:pt>
                <c:pt idx="92">
                  <c:v>5.1507567050936798</c:v>
                </c:pt>
                <c:pt idx="93">
                  <c:v>5.0898922628377399</c:v>
                </c:pt>
                <c:pt idx="94">
                  <c:v>5.0301552461400298</c:v>
                </c:pt>
                <c:pt idx="95">
                  <c:v>4.9715146163622501</c:v>
                </c:pt>
                <c:pt idx="96">
                  <c:v>4.9139404638705004</c:v>
                </c:pt>
                <c:pt idx="97">
                  <c:v>4.8574039571480698</c:v>
                </c:pt>
                <c:pt idx="98">
                  <c:v>4.8018772946578601</c:v>
                </c:pt>
                <c:pt idx="99">
                  <c:v>4.7473336592664896</c:v>
                </c:pt>
                <c:pt idx="100">
                  <c:v>4.6937471750299098</c:v>
                </c:pt>
                <c:pt idx="101">
                  <c:v>4.6410928662910003</c:v>
                </c:pt>
                <c:pt idx="102">
                  <c:v>4.5893466188413603</c:v>
                </c:pt>
                <c:pt idx="103">
                  <c:v>4.5384851431133901</c:v>
                </c:pt>
                <c:pt idx="104">
                  <c:v>4.4884859392118104</c:v>
                </c:pt>
                <c:pt idx="105">
                  <c:v>4.4393272637419701</c:v>
                </c:pt>
                <c:pt idx="106">
                  <c:v>4.3909880982706504</c:v>
                </c:pt>
                <c:pt idx="107">
                  <c:v>4.3434481193660401</c:v>
                </c:pt>
                <c:pt idx="108">
                  <c:v>4.2966876701004999</c:v>
                </c:pt>
                <c:pt idx="109">
                  <c:v>4.2506877329602197</c:v>
                </c:pt>
                <c:pt idx="110">
                  <c:v>4.2054299040419396</c:v>
                </c:pt>
                <c:pt idx="111">
                  <c:v>4.1608963685231304</c:v>
                </c:pt>
                <c:pt idx="112">
                  <c:v>4.1170698772532397</c:v>
                </c:pt>
                <c:pt idx="113">
                  <c:v>4.0739337245021501</c:v>
                </c:pt>
                <c:pt idx="114">
                  <c:v>4.03147172671137</c:v>
                </c:pt>
                <c:pt idx="115">
                  <c:v>3.9896682022604302</c:v>
                </c:pt>
                <c:pt idx="116">
                  <c:v>3.9485079521517399</c:v>
                </c:pt>
                <c:pt idx="117">
                  <c:v>3.9079762415816801</c:v>
                </c:pt>
                <c:pt idx="118">
                  <c:v>3.8680587823645101</c:v>
                </c:pt>
                <c:pt idx="119">
                  <c:v>3.82874171612624</c:v>
                </c:pt>
                <c:pt idx="120">
                  <c:v>3.7900115982756302</c:v>
                </c:pt>
                <c:pt idx="121">
                  <c:v>3.7518553826618701</c:v>
                </c:pt>
                <c:pt idx="122">
                  <c:v>3.7142604069311198</c:v>
                </c:pt>
                <c:pt idx="123">
                  <c:v>3.6772143785182001</c:v>
                </c:pt>
                <c:pt idx="124">
                  <c:v>3.64070536123773</c:v>
                </c:pt>
                <c:pt idx="125">
                  <c:v>3.60472176246684</c:v>
                </c:pt>
                <c:pt idx="126">
                  <c:v>3.5692523208723501</c:v>
                </c:pt>
                <c:pt idx="127">
                  <c:v>3.5342860946618901</c:v>
                </c:pt>
                <c:pt idx="128">
                  <c:v>3.4998124503191601</c:v>
                </c:pt>
                <c:pt idx="129">
                  <c:v>3.4658210518436801</c:v>
                </c:pt>
                <c:pt idx="130">
                  <c:v>3.4323018503945599</c:v>
                </c:pt>
                <c:pt idx="131">
                  <c:v>3.3992450744015899</c:v>
                </c:pt>
                <c:pt idx="132">
                  <c:v>3.36664122006614</c:v>
                </c:pt>
                <c:pt idx="133">
                  <c:v>3.3344810422484299</c:v>
                </c:pt>
                <c:pt idx="134">
                  <c:v>3.3027555457234601</c:v>
                </c:pt>
                <c:pt idx="135">
                  <c:v>3.2714559768018998</c:v>
                </c:pt>
                <c:pt idx="136">
                  <c:v>3.2405738152663202</c:v>
                </c:pt>
                <c:pt idx="137">
                  <c:v>3.21010076665296</c:v>
                </c:pt>
                <c:pt idx="138">
                  <c:v>3.1800287548131601</c:v>
                </c:pt>
                <c:pt idx="139">
                  <c:v>3.1503499147751399</c:v>
                </c:pt>
                <c:pt idx="140">
                  <c:v>3.1210565859023398</c:v>
                </c:pt>
                <c:pt idx="141">
                  <c:v>3.0921413052791298</c:v>
                </c:pt>
                <c:pt idx="142">
                  <c:v>3.0635968013879</c:v>
                </c:pt>
                <c:pt idx="143">
                  <c:v>3.0354159880090501</c:v>
                </c:pt>
                <c:pt idx="144">
                  <c:v>3.0075919583545399</c:v>
                </c:pt>
                <c:pt idx="145">
                  <c:v>2.9801179794182202</c:v>
                </c:pt>
                <c:pt idx="146">
                  <c:v>2.9529874865596999</c:v>
                </c:pt>
                <c:pt idx="147">
                  <c:v>2.92619407826056</c:v>
                </c:pt>
                <c:pt idx="148">
                  <c:v>2.8997315110883499</c:v>
                </c:pt>
                <c:pt idx="149">
                  <c:v>2.87359369486229</c:v>
                </c:pt>
                <c:pt idx="150">
                  <c:v>2.8477746879618202</c:v>
                </c:pt>
                <c:pt idx="151">
                  <c:v>2.8222686928325298</c:v>
                </c:pt>
                <c:pt idx="152">
                  <c:v>2.7970700516464202</c:v>
                </c:pt>
                <c:pt idx="153">
                  <c:v>2.7721732421159802</c:v>
                </c:pt>
                <c:pt idx="154">
                  <c:v>2.7475728734618299</c:v>
                </c:pt>
                <c:pt idx="155">
                  <c:v>2.7232636825100802</c:v>
                </c:pt>
                <c:pt idx="156">
                  <c:v>2.6992405299637299</c:v>
                </c:pt>
                <c:pt idx="157">
                  <c:v>2.6754983967478601</c:v>
                </c:pt>
                <c:pt idx="158">
                  <c:v>2.6520323805394601</c:v>
                </c:pt>
                <c:pt idx="159">
                  <c:v>2.6288376923826502</c:v>
                </c:pt>
                <c:pt idx="160">
                  <c:v>2.6059096534281099</c:v>
                </c:pt>
                <c:pt idx="161">
                  <c:v>2.5832436917916399</c:v>
                </c:pt>
                <c:pt idx="162">
                  <c:v>2.56083533951035</c:v>
                </c:pt>
                <c:pt idx="163">
                  <c:v>2.5386802296152302</c:v>
                </c:pt>
                <c:pt idx="164">
                  <c:v>2.5167740932792202</c:v>
                </c:pt>
                <c:pt idx="165">
                  <c:v>2.4951127570895801</c:v>
                </c:pt>
                <c:pt idx="166">
                  <c:v>2.4736921403887302</c:v>
                </c:pt>
                <c:pt idx="167">
                  <c:v>2.45250825271714</c:v>
                </c:pt>
                <c:pt idx="168">
                  <c:v>2.43155719132471</c:v>
                </c:pt>
                <c:pt idx="169">
                  <c:v>2.41083513878948</c:v>
                </c:pt>
                <c:pt idx="170">
                  <c:v>2.3903383606844701</c:v>
                </c:pt>
                <c:pt idx="171">
                  <c:v>2.3700632033438702</c:v>
                </c:pt>
                <c:pt idx="172">
                  <c:v>2.3500060916834502</c:v>
                </c:pt>
                <c:pt idx="173">
                  <c:v>2.3301635271035801</c:v>
                </c:pt>
                <c:pt idx="174">
                  <c:v>2.3105320854623899</c:v>
                </c:pt>
                <c:pt idx="175">
                  <c:v>2.2911084150862799</c:v>
                </c:pt>
                <c:pt idx="176">
                  <c:v>2.2718892348807498</c:v>
                </c:pt>
                <c:pt idx="177">
                  <c:v>2.2528713324767602</c:v>
                </c:pt>
                <c:pt idx="178">
                  <c:v>2.23405156243484</c:v>
                </c:pt>
                <c:pt idx="179">
                  <c:v>2.2154268445202501</c:v>
                </c:pt>
                <c:pt idx="180">
                  <c:v>2.1969941620154598</c:v>
                </c:pt>
                <c:pt idx="181">
                  <c:v>2.1787505600956401</c:v>
                </c:pt>
                <c:pt idx="182">
                  <c:v>2.1606931442459398</c:v>
                </c:pt>
                <c:pt idx="183">
                  <c:v>2.1428190787275998</c:v>
                </c:pt>
                <c:pt idx="184">
                  <c:v>2.12512558511246</c:v>
                </c:pt>
                <c:pt idx="185">
                  <c:v>2.1076099408059399</c:v>
                </c:pt>
                <c:pt idx="186">
                  <c:v>2.09026947769964</c:v>
                </c:pt>
                <c:pt idx="187">
                  <c:v>2.0731015807617901</c:v>
                </c:pt>
                <c:pt idx="188">
                  <c:v>2.05610368677611</c:v>
                </c:pt>
                <c:pt idx="189">
                  <c:v>2.0392732830236699</c:v>
                </c:pt>
                <c:pt idx="190">
                  <c:v>2.0226079060679001</c:v>
                </c:pt>
                <c:pt idx="191">
                  <c:v>2.0061051405439998</c:v>
                </c:pt>
                <c:pt idx="192">
                  <c:v>1.9897626179963299</c:v>
                </c:pt>
                <c:pt idx="193">
                  <c:v>1.9735780157414999</c:v>
                </c:pt>
                <c:pt idx="194">
                  <c:v>1.9575490557706099</c:v>
                </c:pt>
                <c:pt idx="195">
                  <c:v>1.9416735036763599</c:v>
                </c:pt>
                <c:pt idx="196">
                  <c:v>1.9259491676191201</c:v>
                </c:pt>
                <c:pt idx="197">
                  <c:v>1.9103738973189599</c:v>
                </c:pt>
                <c:pt idx="198">
                  <c:v>1.8949455830679101</c:v>
                </c:pt>
                <c:pt idx="199">
                  <c:v>1.8796621547840799</c:v>
                </c:pt>
                <c:pt idx="200">
                  <c:v>1.8645215810861899</c:v>
                </c:pt>
                <c:pt idx="201">
                  <c:v>1.8495218683911601</c:v>
                </c:pt>
                <c:pt idx="202">
                  <c:v>1.8346610600348301</c:v>
                </c:pt>
                <c:pt idx="203">
                  <c:v>1.81993723542817</c:v>
                </c:pt>
                <c:pt idx="204">
                  <c:v>1.8053485092286401</c:v>
                </c:pt>
                <c:pt idx="205">
                  <c:v>1.79089303053015</c:v>
                </c:pt>
                <c:pt idx="206">
                  <c:v>1.77656898208767</c:v>
                </c:pt>
                <c:pt idx="207">
                  <c:v>1.7623745795471999</c:v>
                </c:pt>
                <c:pt idx="208">
                  <c:v>1.7483080707148</c:v>
                </c:pt>
                <c:pt idx="209">
                  <c:v>1.73436773482383</c:v>
                </c:pt>
                <c:pt idx="210">
                  <c:v>1.72055188184927</c:v>
                </c:pt>
                <c:pt idx="211">
                  <c:v>1.7068588518016601</c:v>
                </c:pt>
                <c:pt idx="212">
                  <c:v>1.6932870140857801</c:v>
                </c:pt>
                <c:pt idx="213">
                  <c:v>1.6798347668407501</c:v>
                </c:pt>
                <c:pt idx="214">
                  <c:v>1.6665005363121199</c:v>
                </c:pt>
                <c:pt idx="215">
                  <c:v>1.6532827762310001</c:v>
                </c:pt>
                <c:pt idx="216">
                  <c:v>1.64017996723853</c:v>
                </c:pt>
                <c:pt idx="217">
                  <c:v>1.6271906162721499</c:v>
                </c:pt>
                <c:pt idx="218">
                  <c:v>1.6143132560273401</c:v>
                </c:pt>
                <c:pt idx="219">
                  <c:v>1.60154644438393</c:v>
                </c:pt>
                <c:pt idx="220">
                  <c:v>1.5888887638792999</c:v>
                </c:pt>
                <c:pt idx="221">
                  <c:v>1.5763388211871301</c:v>
                </c:pt>
                <c:pt idx="222">
                  <c:v>1.5638952465870699</c:v>
                </c:pt>
                <c:pt idx="223">
                  <c:v>1.55155669349227</c:v>
                </c:pt>
                <c:pt idx="224">
                  <c:v>1.5393218379395901</c:v>
                </c:pt>
                <c:pt idx="225">
                  <c:v>1.5271893781330099</c:v>
                </c:pt>
                <c:pt idx="226">
                  <c:v>1.5151580339756201</c:v>
                </c:pt>
                <c:pt idx="227">
                  <c:v>1.50322654661572</c:v>
                </c:pt>
                <c:pt idx="228">
                  <c:v>1.4913936780160999</c:v>
                </c:pt>
                <c:pt idx="229">
                  <c:v>1.4796582105152101</c:v>
                </c:pt>
                <c:pt idx="230">
                  <c:v>1.46801894642667</c:v>
                </c:pt>
                <c:pt idx="231">
                  <c:v>1.4564747076049001</c:v>
                </c:pt>
                <c:pt idx="232">
                  <c:v>1.4450243350765399</c:v>
                </c:pt>
                <c:pt idx="233">
                  <c:v>1.4336666886318701</c:v>
                </c:pt>
                <c:pt idx="234">
                  <c:v>1.4224006464571599</c:v>
                </c:pt>
                <c:pt idx="235">
                  <c:v>1.41122510476333</c:v>
                </c:pt>
                <c:pt idx="236">
                  <c:v>1.4001389774147599</c:v>
                </c:pt>
                <c:pt idx="237">
                  <c:v>1.3891411956015201</c:v>
                </c:pt>
                <c:pt idx="238">
                  <c:v>1.3782307074654601</c:v>
                </c:pt>
                <c:pt idx="239">
                  <c:v>1.36740647779465</c:v>
                </c:pt>
                <c:pt idx="240">
                  <c:v>1.3566674876681599</c:v>
                </c:pt>
                <c:pt idx="241">
                  <c:v>1.3460127341620201</c:v>
                </c:pt>
                <c:pt idx="242">
                  <c:v>1.33544123001528</c:v>
                </c:pt>
                <c:pt idx="243">
                  <c:v>1.3249520033396001</c:v>
                </c:pt>
                <c:pt idx="244">
                  <c:v>1.31454409731635</c:v>
                </c:pt>
                <c:pt idx="245">
                  <c:v>1.30421656990176</c:v>
                </c:pt>
                <c:pt idx="246">
                  <c:v>1.2939684935569</c:v>
                </c:pt>
                <c:pt idx="247">
                  <c:v>1.2837989549403499</c:v>
                </c:pt>
                <c:pt idx="248">
                  <c:v>1.2737070546791101</c:v>
                </c:pt>
                <c:pt idx="249">
                  <c:v>1.2636919070603301</c:v>
                </c:pt>
                <c:pt idx="250">
                  <c:v>1.25375263980931</c:v>
                </c:pt>
                <c:pt idx="251">
                  <c:v>1.24388839380529</c:v>
                </c:pt>
                <c:pt idx="252">
                  <c:v>1.23409832285937</c:v>
                </c:pt>
                <c:pt idx="253">
                  <c:v>1.2243815934498401</c:v>
                </c:pt>
                <c:pt idx="254">
                  <c:v>1.21473738450728</c:v>
                </c:pt>
                <c:pt idx="255">
                  <c:v>1.2051648871676</c:v>
                </c:pt>
                <c:pt idx="256">
                  <c:v>1.1956633045509</c:v>
                </c:pt>
                <c:pt idx="257">
                  <c:v>1.1862318515403201</c:v>
                </c:pt>
                <c:pt idx="258">
                  <c:v>1.1768697545715401</c:v>
                </c:pt>
                <c:pt idx="259">
                  <c:v>1.1675762514071799</c:v>
                </c:pt>
                <c:pt idx="260">
                  <c:v>1.1583505909440499</c:v>
                </c:pt>
                <c:pt idx="261">
                  <c:v>1.14919203300534</c:v>
                </c:pt>
                <c:pt idx="262">
                  <c:v>1.1400998481390101</c:v>
                </c:pt>
                <c:pt idx="263">
                  <c:v>1.13107331743123</c:v>
                </c:pt>
                <c:pt idx="264">
                  <c:v>1.1221117323119101</c:v>
                </c:pt>
                <c:pt idx="265">
                  <c:v>1.11321439437262</c:v>
                </c:pt>
                <c:pt idx="266">
                  <c:v>1.1043806151755899</c:v>
                </c:pt>
                <c:pt idx="267">
                  <c:v>1.0956097160965701</c:v>
                </c:pt>
                <c:pt idx="268">
                  <c:v>1.0869010281284699</c:v>
                </c:pt>
                <c:pt idx="269">
                  <c:v>1.0782538917206701</c:v>
                </c:pt>
                <c:pt idx="270">
                  <c:v>1.06966765662175</c:v>
                </c:pt>
                <c:pt idx="271">
                  <c:v>1.0611416816992401</c:v>
                </c:pt>
                <c:pt idx="272">
                  <c:v>1.0526753347903699</c:v>
                </c:pt>
                <c:pt idx="273">
                  <c:v>1.04426799254309</c:v>
                </c:pt>
                <c:pt idx="274">
                  <c:v>1.0359190402713401</c:v>
                </c:pt>
                <c:pt idx="275">
                  <c:v>1.0276278717871199</c:v>
                </c:pt>
                <c:pt idx="276">
                  <c:v>1.0193938892690799</c:v>
                </c:pt>
                <c:pt idx="277">
                  <c:v>1.0112165031150899</c:v>
                </c:pt>
                <c:pt idx="278">
                  <c:v>1.00309513180008</c:v>
                </c:pt>
                <c:pt idx="279">
                  <c:v>0.99502920173755205</c:v>
                </c:pt>
                <c:pt idx="280">
                  <c:v>0.98701814714630098</c:v>
                </c:pt>
                <c:pt idx="281">
                  <c:v>0.97906140991721502</c:v>
                </c:pt>
                <c:pt idx="282">
                  <c:v>0.97115843948714098</c:v>
                </c:pt>
                <c:pt idx="283">
                  <c:v>0.96330869269856101</c:v>
                </c:pt>
                <c:pt idx="284">
                  <c:v>0.95551163370011205</c:v>
                </c:pt>
                <c:pt idx="285">
                  <c:v>0.94776673379826104</c:v>
                </c:pt>
                <c:pt idx="286">
                  <c:v>0.94007347135249797</c:v>
                </c:pt>
                <c:pt idx="287">
                  <c:v>0.93243133165810099</c:v>
                </c:pt>
                <c:pt idx="288">
                  <c:v>0.92483980682445099</c:v>
                </c:pt>
                <c:pt idx="289">
                  <c:v>0.91729839566845295</c:v>
                </c:pt>
                <c:pt idx="290">
                  <c:v>0.90980660360084897</c:v>
                </c:pt>
                <c:pt idx="291">
                  <c:v>0.90236394252052299</c:v>
                </c:pt>
                <c:pt idx="292">
                  <c:v>0.89496993070614606</c:v>
                </c:pt>
                <c:pt idx="293">
                  <c:v>0.88762409271669895</c:v>
                </c:pt>
                <c:pt idx="294">
                  <c:v>0.88032595927867197</c:v>
                </c:pt>
                <c:pt idx="295">
                  <c:v>0.87307506720524197</c:v>
                </c:pt>
                <c:pt idx="296">
                  <c:v>0.86587095927637103</c:v>
                </c:pt>
                <c:pt idx="297">
                  <c:v>0.85871318415975395</c:v>
                </c:pt>
                <c:pt idx="298">
                  <c:v>0.85160129630335002</c:v>
                </c:pt>
                <c:pt idx="299">
                  <c:v>0.84453485585989096</c:v>
                </c:pt>
                <c:pt idx="300">
                  <c:v>0.83751342857407696</c:v>
                </c:pt>
                <c:pt idx="301">
                  <c:v>0.83053658571330402</c:v>
                </c:pt>
                <c:pt idx="302">
                  <c:v>0.82360390396996097</c:v>
                </c:pt>
                <c:pt idx="303">
                  <c:v>0.816714965379717</c:v>
                </c:pt>
                <c:pt idx="304">
                  <c:v>0.80986935723448294</c:v>
                </c:pt>
                <c:pt idx="305">
                  <c:v>0.80306667199803194</c:v>
                </c:pt>
                <c:pt idx="306">
                  <c:v>0.79630650723938601</c:v>
                </c:pt>
                <c:pt idx="307">
                  <c:v>0.78958846553067696</c:v>
                </c:pt>
                <c:pt idx="308">
                  <c:v>0.782912154391191</c:v>
                </c:pt>
                <c:pt idx="309">
                  <c:v>0.77627718619321995</c:v>
                </c:pt>
                <c:pt idx="310">
                  <c:v>0.76968317810166598</c:v>
                </c:pt>
                <c:pt idx="311">
                  <c:v>0.76312975198789001</c:v>
                </c:pt>
                <c:pt idx="312">
                  <c:v>0.75661653436842602</c:v>
                </c:pt>
                <c:pt idx="313">
                  <c:v>0.750143156323269</c:v>
                </c:pt>
                <c:pt idx="314">
                  <c:v>0.74370925343814098</c:v>
                </c:pt>
                <c:pt idx="315">
                  <c:v>0.73731446572811199</c:v>
                </c:pt>
                <c:pt idx="316">
                  <c:v>0.73095843756210099</c:v>
                </c:pt>
                <c:pt idx="317">
                  <c:v>0.72464081762646504</c:v>
                </c:pt>
                <c:pt idx="318">
                  <c:v>0.71836125882107604</c:v>
                </c:pt>
                <c:pt idx="319">
                  <c:v>0.71211941822824099</c:v>
                </c:pt>
                <c:pt idx="320">
                  <c:v>0.70591495703187201</c:v>
                </c:pt>
                <c:pt idx="321">
                  <c:v>0.69974754046153698</c:v>
                </c:pt>
                <c:pt idx="322">
                  <c:v>0.69361683774005201</c:v>
                </c:pt>
                <c:pt idx="323">
                  <c:v>0.68752252200265895</c:v>
                </c:pt>
                <c:pt idx="324">
                  <c:v>0.68146427026682899</c:v>
                </c:pt>
                <c:pt idx="325">
                  <c:v>0.67544176335498896</c:v>
                </c:pt>
                <c:pt idx="326">
                  <c:v>0.66945468584123102</c:v>
                </c:pt>
                <c:pt idx="327">
                  <c:v>0.66350272601312099</c:v>
                </c:pt>
                <c:pt idx="328">
                  <c:v>0.65758557578643495</c:v>
                </c:pt>
                <c:pt idx="329">
                  <c:v>0.65170293068384</c:v>
                </c:pt>
                <c:pt idx="330">
                  <c:v>0.64585448976384197</c:v>
                </c:pt>
                <c:pt idx="331">
                  <c:v>0.64003995557460003</c:v>
                </c:pt>
                <c:pt idx="332">
                  <c:v>0.63425903410241302</c:v>
                </c:pt>
                <c:pt idx="333">
                  <c:v>0.62851143472464299</c:v>
                </c:pt>
                <c:pt idx="334">
                  <c:v>0.62279687015820395</c:v>
                </c:pt>
                <c:pt idx="335">
                  <c:v>0.61711505641426401</c:v>
                </c:pt>
                <c:pt idx="336">
                  <c:v>0.61146571274939299</c:v>
                </c:pt>
                <c:pt idx="337">
                  <c:v>0.60584856161849399</c:v>
                </c:pt>
                <c:pt idx="338">
                  <c:v>0.60026332863039</c:v>
                </c:pt>
                <c:pt idx="339">
                  <c:v>0.59470974250786002</c:v>
                </c:pt>
                <c:pt idx="340">
                  <c:v>0.589187535033453</c:v>
                </c:pt>
                <c:pt idx="341">
                  <c:v>0.58369644101574603</c:v>
                </c:pt>
                <c:pt idx="342">
                  <c:v>0.57823619824137695</c:v>
                </c:pt>
                <c:pt idx="343">
                  <c:v>0.57280654743596704</c:v>
                </c:pt>
                <c:pt idx="344">
                  <c:v>0.56740723222237199</c:v>
                </c:pt>
                <c:pt idx="345">
                  <c:v>0.56203799908161001</c:v>
                </c:pt>
                <c:pt idx="346">
                  <c:v>0.556698597307559</c:v>
                </c:pt>
                <c:pt idx="347">
                  <c:v>0.55138877897675798</c:v>
                </c:pt>
                <c:pt idx="348">
                  <c:v>0.54610829890400203</c:v>
                </c:pt>
                <c:pt idx="349">
                  <c:v>0.54085691460237195</c:v>
                </c:pt>
                <c:pt idx="350">
                  <c:v>0.53563438625925397</c:v>
                </c:pt>
                <c:pt idx="351">
                  <c:v>0.53044047667683003</c:v>
                </c:pt>
                <c:pt idx="352">
                  <c:v>0.52527495126319901</c:v>
                </c:pt>
                <c:pt idx="353">
                  <c:v>0.52013757797642002</c:v>
                </c:pt>
                <c:pt idx="354">
                  <c:v>0.51502812729342595</c:v>
                </c:pt>
                <c:pt idx="355">
                  <c:v>0.50994637219137195</c:v>
                </c:pt>
                <c:pt idx="356">
                  <c:v>0.50489208808812702</c:v>
                </c:pt>
                <c:pt idx="357">
                  <c:v>0.49986505283516902</c:v>
                </c:pt>
                <c:pt idx="358">
                  <c:v>0.49486504665985398</c:v>
                </c:pt>
                <c:pt idx="359">
                  <c:v>0.489891852162749</c:v>
                </c:pt>
                <c:pt idx="360">
                  <c:v>0.4849452542528</c:v>
                </c:pt>
                <c:pt idx="361">
                  <c:v>0.480025040147325</c:v>
                </c:pt>
                <c:pt idx="362">
                  <c:v>0.47513099931695302</c:v>
                </c:pt>
                <c:pt idx="363">
                  <c:v>0.47026292347585003</c:v>
                </c:pt>
                <c:pt idx="364">
                  <c:v>0.46542060653376199</c:v>
                </c:pt>
                <c:pt idx="365">
                  <c:v>0.46060384458090903</c:v>
                </c:pt>
                <c:pt idx="366">
                  <c:v>0.45581243585157699</c:v>
                </c:pt>
                <c:pt idx="367">
                  <c:v>0.45104618070101998</c:v>
                </c:pt>
                <c:pt idx="368">
                  <c:v>0.44630488157082499</c:v>
                </c:pt>
                <c:pt idx="369">
                  <c:v>0.44158834297203198</c:v>
                </c:pt>
                <c:pt idx="370">
                  <c:v>0.436896371447837</c:v>
                </c:pt>
                <c:pt idx="371">
                  <c:v>0.43222877555226802</c:v>
                </c:pt>
                <c:pt idx="372">
                  <c:v>0.42758536582265799</c:v>
                </c:pt>
                <c:pt idx="373">
                  <c:v>0.42296595475832499</c:v>
                </c:pt>
                <c:pt idx="374">
                  <c:v>0.41837035678948797</c:v>
                </c:pt>
                <c:pt idx="375">
                  <c:v>0.41379838824795501</c:v>
                </c:pt>
                <c:pt idx="376">
                  <c:v>0.40924986736623498</c:v>
                </c:pt>
                <c:pt idx="377">
                  <c:v>0.40472461421803302</c:v>
                </c:pt>
                <c:pt idx="378">
                  <c:v>0.400222450724463</c:v>
                </c:pt>
                <c:pt idx="379">
                  <c:v>0.39574320061586099</c:v>
                </c:pt>
                <c:pt idx="380">
                  <c:v>0.39128668941135197</c:v>
                </c:pt>
                <c:pt idx="381">
                  <c:v>0.38685274440197798</c:v>
                </c:pt>
                <c:pt idx="382">
                  <c:v>0.38244119461516801</c:v>
                </c:pt>
                <c:pt idx="383">
                  <c:v>0.37805187080852698</c:v>
                </c:pt>
                <c:pt idx="384">
                  <c:v>0.373684605435187</c:v>
                </c:pt>
                <c:pt idx="385">
                  <c:v>0.36933923263315899</c:v>
                </c:pt>
                <c:pt idx="386">
                  <c:v>0.36501558819512803</c:v>
                </c:pt>
                <c:pt idx="387">
                  <c:v>0.36071350955690901</c:v>
                </c:pt>
                <c:pt idx="388">
                  <c:v>0.35643283576192197</c:v>
                </c:pt>
                <c:pt idx="389">
                  <c:v>0.35217340746562797</c:v>
                </c:pt>
                <c:pt idx="390">
                  <c:v>0.34793506688579601</c:v>
                </c:pt>
                <c:pt idx="391">
                  <c:v>0.343717657813158</c:v>
                </c:pt>
                <c:pt idx="392">
                  <c:v>0.33952102556700198</c:v>
                </c:pt>
                <c:pt idx="393">
                  <c:v>0.33534501699250502</c:v>
                </c:pt>
                <c:pt idx="394">
                  <c:v>0.331189480432315</c:v>
                </c:pt>
                <c:pt idx="395">
                  <c:v>0.327054265717663</c:v>
                </c:pt>
                <c:pt idx="396">
                  <c:v>0.32293922413995102</c:v>
                </c:pt>
                <c:pt idx="397">
                  <c:v>0.318844208440971</c:v>
                </c:pt>
                <c:pt idx="398">
                  <c:v>0.31476907279070998</c:v>
                </c:pt>
                <c:pt idx="399">
                  <c:v>0.31071367277402101</c:v>
                </c:pt>
                <c:pt idx="400">
                  <c:v>0.306677865367533</c:v>
                </c:pt>
                <c:pt idx="401">
                  <c:v>0.30266150892810401</c:v>
                </c:pt>
                <c:pt idx="402">
                  <c:v>0.29866446317683398</c:v>
                </c:pt>
                <c:pt idx="403">
                  <c:v>0.29468658917775098</c:v>
                </c:pt>
                <c:pt idx="404">
                  <c:v>0.29072774932448198</c:v>
                </c:pt>
                <c:pt idx="405">
                  <c:v>0.28678780732782599</c:v>
                </c:pt>
                <c:pt idx="406">
                  <c:v>0.28286662819265701</c:v>
                </c:pt>
                <c:pt idx="407">
                  <c:v>0.27896407820549002</c:v>
                </c:pt>
                <c:pt idx="408">
                  <c:v>0.27508002492737699</c:v>
                </c:pt>
                <c:pt idx="409">
                  <c:v>0.27121433716459398</c:v>
                </c:pt>
                <c:pt idx="410">
                  <c:v>0.26736688496597999</c:v>
                </c:pt>
                <c:pt idx="411">
                  <c:v>0.26353753959895698</c:v>
                </c:pt>
                <c:pt idx="412">
                  <c:v>0.25972617354508298</c:v>
                </c:pt>
                <c:pt idx="413">
                  <c:v>0.25593266047341201</c:v>
                </c:pt>
                <c:pt idx="414">
                  <c:v>0.25215687524227098</c:v>
                </c:pt>
                <c:pt idx="415">
                  <c:v>0.248398693871721</c:v>
                </c:pt>
                <c:pt idx="416">
                  <c:v>0.244657993535569</c:v>
                </c:pt>
                <c:pt idx="417">
                  <c:v>0.24093465255070601</c:v>
                </c:pt>
                <c:pt idx="418">
                  <c:v>0.23722855035313001</c:v>
                </c:pt>
                <c:pt idx="419">
                  <c:v>0.233539567500607</c:v>
                </c:pt>
                <c:pt idx="420">
                  <c:v>0.22986758565313201</c:v>
                </c:pt>
                <c:pt idx="421">
                  <c:v>0.22621248754717299</c:v>
                </c:pt>
                <c:pt idx="422">
                  <c:v>0.22257415700810401</c:v>
                </c:pt>
                <c:pt idx="423">
                  <c:v>0.218952478918233</c:v>
                </c:pt>
                <c:pt idx="424">
                  <c:v>0.21534733921413399</c:v>
                </c:pt>
                <c:pt idx="425">
                  <c:v>0.21175862486355601</c:v>
                </c:pt>
                <c:pt idx="426">
                  <c:v>0.20818622387874799</c:v>
                </c:pt>
                <c:pt idx="427">
                  <c:v>0.20463002526760499</c:v>
                </c:pt>
                <c:pt idx="428">
                  <c:v>0.201089919057651</c:v>
                </c:pt>
                <c:pt idx="429">
                  <c:v>0.197565796265842</c:v>
                </c:pt>
                <c:pt idx="430">
                  <c:v>0.19405754888257601</c:v>
                </c:pt>
                <c:pt idx="431">
                  <c:v>0.190565069882354</c:v>
                </c:pt>
                <c:pt idx="432">
                  <c:v>0.187088253190026</c:v>
                </c:pt>
                <c:pt idx="433">
                  <c:v>0.183626993683461</c:v>
                </c:pt>
                <c:pt idx="434">
                  <c:v>0.180181187178441</c:v>
                </c:pt>
                <c:pt idx="435">
                  <c:v>0.17675073042156</c:v>
                </c:pt>
                <c:pt idx="436">
                  <c:v>0.17333552107246</c:v>
                </c:pt>
                <c:pt idx="437">
                  <c:v>0.169935457699388</c:v>
                </c:pt>
                <c:pt idx="438">
                  <c:v>0.16655043977298301</c:v>
                </c:pt>
                <c:pt idx="439">
                  <c:v>0.16318036764673099</c:v>
                </c:pt>
                <c:pt idx="440">
                  <c:v>0.15982514255430399</c:v>
                </c:pt>
                <c:pt idx="441">
                  <c:v>0.156484666598011</c:v>
                </c:pt>
                <c:pt idx="442">
                  <c:v>0.153158842735479</c:v>
                </c:pt>
                <c:pt idx="443">
                  <c:v>0.149847574779649</c:v>
                </c:pt>
                <c:pt idx="444">
                  <c:v>0.146550767379239</c:v>
                </c:pt>
                <c:pt idx="445">
                  <c:v>0.14326832601252401</c:v>
                </c:pt>
                <c:pt idx="446">
                  <c:v>0.140000156989117</c:v>
                </c:pt>
                <c:pt idx="447">
                  <c:v>0.13674616741443699</c:v>
                </c:pt>
                <c:pt idx="448">
                  <c:v>0.13350626522079501</c:v>
                </c:pt>
                <c:pt idx="449">
                  <c:v>0.13028035911233399</c:v>
                </c:pt>
                <c:pt idx="450">
                  <c:v>0.12706835859965801</c:v>
                </c:pt>
                <c:pt idx="451">
                  <c:v>0.123870173960761</c:v>
                </c:pt>
                <c:pt idx="452">
                  <c:v>0.120685716246349</c:v>
                </c:pt>
                <c:pt idx="453">
                  <c:v>0.11751489727185301</c:v>
                </c:pt>
                <c:pt idx="454">
                  <c:v>0.114357629603212</c:v>
                </c:pt>
                <c:pt idx="455">
                  <c:v>0.111213826552437</c:v>
                </c:pt>
                <c:pt idx="456">
                  <c:v>0.108083402169612</c:v>
                </c:pt>
                <c:pt idx="457">
                  <c:v>0.104966271240237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60-439F-8919-9151BA1DF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815981"/>
        <c:axId val="929035734"/>
      </c:scatterChart>
      <c:valAx>
        <c:axId val="240815981"/>
        <c:scaling>
          <c:orientation val="minMax"/>
          <c:max val="1.5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vertOverflow="ellipsis" anchor="ctr" anchorCtr="1"/>
              <a:lstStyle/>
              <a:p>
                <a:pPr algn="ctr" defTabSz="914400">
                  <a:defRPr lang="ja-JP" sz="1000" b="1" i="0" u="none" strike="noStrike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600" b="1" i="0" u="none" strike="noStrike" baseline="0" dirty="0">
                    <a:solidFill>
                      <a:srgbClr val="000000"/>
                    </a:solidFill>
                    <a:effectLst/>
                    <a:uFillTx/>
                    <a:latin typeface="Meiryo UI" charset="-122"/>
                    <a:ea typeface="Meiryo UI" charset="-122"/>
                    <a:cs typeface="Meiryo UI" charset="-122"/>
                  </a:rPr>
                  <a:t>distance</a:t>
                </a:r>
                <a:r>
                  <a:rPr lang="ja-JP" altLang="en-US" sz="1600" b="1" i="0" u="none" strike="noStrike" baseline="0" dirty="0">
                    <a:solidFill>
                      <a:srgbClr val="000000"/>
                    </a:solidFill>
                    <a:effectLst/>
                    <a:uFillTx/>
                    <a:latin typeface="Meiryo UI" charset="-122"/>
                    <a:ea typeface="Meiryo UI" charset="-122"/>
                    <a:cs typeface="Meiryo UI" charset="-122"/>
                  </a:rPr>
                  <a:t> </a:t>
                </a:r>
                <a:r>
                  <a:rPr lang="en-US" altLang="ja-JP" sz="1600" b="1" i="0" u="none" strike="noStrike" baseline="0" dirty="0">
                    <a:solidFill>
                      <a:srgbClr val="000000"/>
                    </a:solidFill>
                    <a:effectLst/>
                    <a:uFillTx/>
                    <a:latin typeface="Meiryo UI" charset="-122"/>
                    <a:ea typeface="Meiryo UI" charset="-122"/>
                    <a:cs typeface="Meiryo UI" charset="-122"/>
                  </a:rPr>
                  <a:t>[mm]</a:t>
                </a:r>
                <a:endParaRPr lang="en-US" altLang="ja-JP" sz="1100" b="0" i="0" u="none" strike="noStrike" baseline="0" dirty="0">
                  <a:solidFill>
                    <a:srgbClr val="000000"/>
                  </a:solidFill>
                  <a:effectLst/>
                  <a:uFillTx/>
                  <a:latin typeface="ＭＳ Ｐゴシック" pitchFamily="3" charset="-128"/>
                  <a:ea typeface="ＭＳ Ｐゴシック" pitchFamily="3" charset="-128"/>
                  <a:cs typeface="ＭＳ Ｐゴシック" pitchFamily="3" charset="-128"/>
                </a:endParaRPr>
              </a:p>
            </c:rich>
          </c:tx>
          <c:layout>
            <c:manualLayout>
              <c:xMode val="edge"/>
              <c:yMode val="edge"/>
              <c:x val="0.452892919483806"/>
              <c:y val="0.9013511455709459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ja-JP" sz="1200" b="0" kern="1200">
                <a:solidFill>
                  <a:schemeClr val="tx1"/>
                </a:solidFill>
                <a:latin typeface="Meiryo UI" charset="0"/>
                <a:ea typeface="Meiryo UI" charset="0"/>
                <a:cs typeface="Meiryo UI" charset="0"/>
                <a:sym typeface="Meiryo UI" charset="0"/>
              </a:defRPr>
            </a:pPr>
            <a:endParaRPr lang="en-US"/>
          </a:p>
        </c:txPr>
        <c:crossAx val="929035734"/>
        <c:crosses val="autoZero"/>
        <c:crossBetween val="midCat"/>
        <c:majorUnit val="0.25"/>
      </c:valAx>
      <c:valAx>
        <c:axId val="929035734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vertOverflow="ellipsis" anchor="ctr" anchorCtr="1"/>
              <a:lstStyle/>
              <a:p>
                <a:pPr algn="ctr" defTabSz="914400">
                  <a:defRPr lang="ja-JP" sz="1000" b="1" i="0" u="none" strike="noStrike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600" b="1" i="0" u="none" strike="noStrike" cap="none" normalizeH="0" baseline="0" dirty="0">
                    <a:solidFill>
                      <a:srgbClr val="000000"/>
                    </a:solidFill>
                    <a:effectLst/>
                    <a:latin typeface="Meiryo UI" charset="0"/>
                    <a:ea typeface="Meiryo UI" charset="0"/>
                    <a:cs typeface="Arial" charset="-122"/>
                  </a:rPr>
                  <a:t>resolution</a:t>
                </a:r>
                <a:r>
                  <a:rPr lang="ja-JP" altLang="en-US" sz="1600" b="1" i="0" u="none" strike="noStrike" cap="none" normalizeH="0" baseline="0" dirty="0">
                    <a:solidFill>
                      <a:srgbClr val="000000"/>
                    </a:solidFill>
                    <a:effectLst/>
                    <a:latin typeface="Meiryo UI" charset="0"/>
                    <a:ea typeface="Meiryo UI" charset="0"/>
                    <a:cs typeface="Arial" charset="-122"/>
                  </a:rPr>
                  <a:t> </a:t>
                </a:r>
                <a:r>
                  <a:rPr lang="en-US" altLang="ja-JP" sz="1600" b="1" i="0" u="none" strike="noStrike" cap="none" normalizeH="0" baseline="0" dirty="0">
                    <a:solidFill>
                      <a:srgbClr val="000000"/>
                    </a:solidFill>
                    <a:effectLst/>
                    <a:latin typeface="Meiryo UI" charset="0"/>
                    <a:ea typeface="Meiryo UI" charset="0"/>
                    <a:cs typeface="Arial" charset="-122"/>
                  </a:rPr>
                  <a:t>[nm]</a:t>
                </a:r>
                <a:endParaRPr lang="en-US" altLang="ja-JP" sz="1600" b="0" i="0" u="none" strike="noStrike" cap="none" normalizeH="0" baseline="0" dirty="0">
                  <a:solidFill>
                    <a:srgbClr val="000000"/>
                  </a:solidFill>
                  <a:effectLst/>
                  <a:latin typeface="Meiryo UI" charset="0"/>
                  <a:ea typeface="Meiryo UI" charset="0"/>
                  <a:cs typeface="ＭＳ Ｐゴシック" pitchFamily="3" charset="-128"/>
                </a:endParaRPr>
              </a:p>
            </c:rich>
          </c:tx>
          <c:layout>
            <c:manualLayout>
              <c:xMode val="edge"/>
              <c:yMode val="edge"/>
              <c:x val="3.6302032913843201E-3"/>
              <c:y val="0.20364768062332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ja-JP" sz="1200" b="0" kern="1200">
                <a:solidFill>
                  <a:schemeClr val="tx1"/>
                </a:solidFill>
                <a:latin typeface="Meiryo UI" charset="0"/>
                <a:ea typeface="Meiryo UI" charset="0"/>
                <a:cs typeface="Meiryo UI" charset="0"/>
                <a:sym typeface="Meiryo UI" charset="0"/>
              </a:defRPr>
            </a:pPr>
            <a:endParaRPr lang="en-US"/>
          </a:p>
        </c:txPr>
        <c:crossAx val="240815981"/>
        <c:crosses val="autoZero"/>
        <c:crossBetween val="midCat"/>
        <c:majorUnit val="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ja-JP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858726345220969"/>
          <c:y val="4.5537421621381496E-2"/>
          <c:w val="0.75262297244750853"/>
          <c:h val="0.75061251759832426"/>
        </c:manualLayout>
      </c:layout>
      <c:scatterChart>
        <c:scatterStyle val="lineMarker"/>
        <c:varyColors val="0"/>
        <c:ser>
          <c:idx val="0"/>
          <c:order val="0"/>
          <c:spPr>
            <a:ln w="2540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Sheet1!$A$8:$A$1000</c:f>
              <c:numCache>
                <c:formatCode>General</c:formatCode>
                <c:ptCount val="993"/>
                <c:pt idx="0">
                  <c:v>1</c:v>
                </c:pt>
                <c:pt idx="1">
                  <c:v>1.1000000000000001</c:v>
                </c:pt>
                <c:pt idx="2">
                  <c:v>1.2100000000000002</c:v>
                </c:pt>
                <c:pt idx="3">
                  <c:v>1.3310000000000002</c:v>
                </c:pt>
                <c:pt idx="4">
                  <c:v>1.4641000000000004</c:v>
                </c:pt>
                <c:pt idx="5">
                  <c:v>1.6105100000000021</c:v>
                </c:pt>
                <c:pt idx="6">
                  <c:v>1.7715609999999977</c:v>
                </c:pt>
                <c:pt idx="7">
                  <c:v>1.9487171000000056</c:v>
                </c:pt>
                <c:pt idx="8">
                  <c:v>2.1435888100000011</c:v>
                </c:pt>
                <c:pt idx="9">
                  <c:v>2.3579476909999997</c:v>
                </c:pt>
                <c:pt idx="10">
                  <c:v>2.5937424600999988</c:v>
                </c:pt>
                <c:pt idx="11">
                  <c:v>2.8531167061100042</c:v>
                </c:pt>
                <c:pt idx="12">
                  <c:v>3.1384283767210031</c:v>
                </c:pt>
                <c:pt idx="13">
                  <c:v>3.4522712143930971</c:v>
                </c:pt>
                <c:pt idx="14">
                  <c:v>3.7974983358324192</c:v>
                </c:pt>
                <c:pt idx="15">
                  <c:v>4.1772481694156554</c:v>
                </c:pt>
                <c:pt idx="16">
                  <c:v>4.5949729863572077</c:v>
                </c:pt>
                <c:pt idx="17">
                  <c:v>5.0544702849929442</c:v>
                </c:pt>
                <c:pt idx="18">
                  <c:v>5.5599173134922388</c:v>
                </c:pt>
                <c:pt idx="19">
                  <c:v>6.1159090448414641</c:v>
                </c:pt>
                <c:pt idx="20">
                  <c:v>6.7274999493256065</c:v>
                </c:pt>
                <c:pt idx="21">
                  <c:v>7.400249944258193</c:v>
                </c:pt>
                <c:pt idx="22">
                  <c:v>8.1402749386839908</c:v>
                </c:pt>
                <c:pt idx="23">
                  <c:v>8.9543024325523906</c:v>
                </c:pt>
                <c:pt idx="24">
                  <c:v>9.8497326758076742</c:v>
                </c:pt>
                <c:pt idx="25">
                  <c:v>10.834705943388396</c:v>
                </c:pt>
                <c:pt idx="26">
                  <c:v>11.918176537727266</c:v>
                </c:pt>
                <c:pt idx="27">
                  <c:v>13.109994191499959</c:v>
                </c:pt>
                <c:pt idx="28">
                  <c:v>14.420993610649974</c:v>
                </c:pt>
                <c:pt idx="29">
                  <c:v>15.863092971714977</c:v>
                </c:pt>
                <c:pt idx="30">
                  <c:v>17.449402268886427</c:v>
                </c:pt>
                <c:pt idx="31">
                  <c:v>19.194342495775089</c:v>
                </c:pt>
                <c:pt idx="32">
                  <c:v>21.113776745352631</c:v>
                </c:pt>
                <c:pt idx="33">
                  <c:v>23.225154419887868</c:v>
                </c:pt>
                <c:pt idx="34">
                  <c:v>25.54766986187666</c:v>
                </c:pt>
                <c:pt idx="35">
                  <c:v>28.102436848064258</c:v>
                </c:pt>
                <c:pt idx="36">
                  <c:v>30.912680532870702</c:v>
                </c:pt>
                <c:pt idx="37">
                  <c:v>34.003948586157861</c:v>
                </c:pt>
                <c:pt idx="38">
                  <c:v>37.404343444773595</c:v>
                </c:pt>
                <c:pt idx="39">
                  <c:v>41.144777789250995</c:v>
                </c:pt>
                <c:pt idx="40">
                  <c:v>45.259255568176101</c:v>
                </c:pt>
                <c:pt idx="41">
                  <c:v>49.785181124993713</c:v>
                </c:pt>
                <c:pt idx="42">
                  <c:v>54.763699237493093</c:v>
                </c:pt>
                <c:pt idx="43">
                  <c:v>60.240069161242147</c:v>
                </c:pt>
                <c:pt idx="44">
                  <c:v>66.264076077366653</c:v>
                </c:pt>
                <c:pt idx="45">
                  <c:v>72.890483685103561</c:v>
                </c:pt>
                <c:pt idx="46">
                  <c:v>80.1795320536133</c:v>
                </c:pt>
                <c:pt idx="47">
                  <c:v>88.197485258975036</c:v>
                </c:pt>
                <c:pt idx="48">
                  <c:v>97.017233784872943</c:v>
                </c:pt>
                <c:pt idx="49">
                  <c:v>106.71895716335978</c:v>
                </c:pt>
                <c:pt idx="50">
                  <c:v>117.39085287969561</c:v>
                </c:pt>
                <c:pt idx="51">
                  <c:v>129.12993816766541</c:v>
                </c:pt>
                <c:pt idx="52">
                  <c:v>142.04293198443204</c:v>
                </c:pt>
                <c:pt idx="53">
                  <c:v>156.24722518287518</c:v>
                </c:pt>
                <c:pt idx="54">
                  <c:v>171.8719477011627</c:v>
                </c:pt>
                <c:pt idx="55">
                  <c:v>189.05914247127899</c:v>
                </c:pt>
                <c:pt idx="56">
                  <c:v>207.96505671840691</c:v>
                </c:pt>
                <c:pt idx="57">
                  <c:v>228.76156239024712</c:v>
                </c:pt>
                <c:pt idx="58">
                  <c:v>251.63771862927206</c:v>
                </c:pt>
                <c:pt idx="59">
                  <c:v>276.80149049219887</c:v>
                </c:pt>
                <c:pt idx="60">
                  <c:v>304.48163954141847</c:v>
                </c:pt>
                <c:pt idx="61">
                  <c:v>334.92980349556171</c:v>
                </c:pt>
                <c:pt idx="62">
                  <c:v>368.42278384511769</c:v>
                </c:pt>
                <c:pt idx="63">
                  <c:v>405.26506222962979</c:v>
                </c:pt>
                <c:pt idx="64">
                  <c:v>445.79156845259092</c:v>
                </c:pt>
                <c:pt idx="65">
                  <c:v>490.37072529785206</c:v>
                </c:pt>
                <c:pt idx="66">
                  <c:v>539.40779782763752</c:v>
                </c:pt>
                <c:pt idx="67">
                  <c:v>593.34857761040121</c:v>
                </c:pt>
                <c:pt idx="68">
                  <c:v>652.68343537144369</c:v>
                </c:pt>
                <c:pt idx="69">
                  <c:v>717.95177890858554</c:v>
                </c:pt>
                <c:pt idx="70">
                  <c:v>789.74695679944296</c:v>
                </c:pt>
                <c:pt idx="71">
                  <c:v>868.72165247938869</c:v>
                </c:pt>
                <c:pt idx="72">
                  <c:v>955.59381772732854</c:v>
                </c:pt>
                <c:pt idx="73">
                  <c:v>1051.1531995000598</c:v>
                </c:pt>
                <c:pt idx="74">
                  <c:v>1156.2685194500696</c:v>
                </c:pt>
              </c:numCache>
            </c:numRef>
          </c:xVal>
          <c:yVal>
            <c:numRef>
              <c:f>Sheet1!$I$8:$I$1000</c:f>
              <c:numCache>
                <c:formatCode>General</c:formatCode>
                <c:ptCount val="993"/>
                <c:pt idx="0">
                  <c:v>27.865799171567577</c:v>
                </c:pt>
                <c:pt idx="1">
                  <c:v>27.88034647373448</c:v>
                </c:pt>
                <c:pt idx="2">
                  <c:v>27.897318195993993</c:v>
                </c:pt>
                <c:pt idx="3">
                  <c:v>27.917113526495715</c:v>
                </c:pt>
                <c:pt idx="4">
                  <c:v>27.940196068818455</c:v>
                </c:pt>
                <c:pt idx="5">
                  <c:v>27.967103859779602</c:v>
                </c:pt>
                <c:pt idx="6">
                  <c:v>27.998460831149043</c:v>
                </c:pt>
                <c:pt idx="7">
                  <c:v>28.034989887255058</c:v>
                </c:pt>
                <c:pt idx="8">
                  <c:v>28.077527778892048</c:v>
                </c:pt>
                <c:pt idx="9">
                  <c:v>28.127041958148897</c:v>
                </c:pt>
                <c:pt idx="10">
                  <c:v>28.184649596719385</c:v>
                </c:pt>
                <c:pt idx="11">
                  <c:v>28.251638939347629</c:v>
                </c:pt>
                <c:pt idx="12">
                  <c:v>28.32949314109732</c:v>
                </c:pt>
                <c:pt idx="13">
                  <c:v>28.419916698336227</c:v>
                </c:pt>
                <c:pt idx="14">
                  <c:v>28.524864524368535</c:v>
                </c:pt>
                <c:pt idx="15">
                  <c:v>28.646573636904026</c:v>
                </c:pt>
                <c:pt idx="16">
                  <c:v>28.787597311455659</c:v>
                </c:pt>
                <c:pt idx="17">
                  <c:v>28.950841408462185</c:v>
                </c:pt>
                <c:pt idx="18">
                  <c:v>29.139602400298095</c:v>
                </c:pt>
                <c:pt idx="19">
                  <c:v>29.357606408200898</c:v>
                </c:pt>
                <c:pt idx="20">
                  <c:v>29.609048314048795</c:v>
                </c:pt>
                <c:pt idx="21">
                  <c:v>29.898629749865634</c:v>
                </c:pt>
                <c:pt idx="22">
                  <c:v>30.231594509162086</c:v>
                </c:pt>
                <c:pt idx="23">
                  <c:v>30.613759698244095</c:v>
                </c:pt>
                <c:pt idx="24">
                  <c:v>31.051540790926229</c:v>
                </c:pt>
                <c:pt idx="25">
                  <c:v>31.551968711491067</c:v>
                </c:pt>
                <c:pt idx="26">
                  <c:v>32.12269719382823</c:v>
                </c:pt>
                <c:pt idx="27">
                  <c:v>32.771998986834461</c:v>
                </c:pt>
                <c:pt idx="28">
                  <c:v>33.508750014993161</c:v>
                </c:pt>
                <c:pt idx="29">
                  <c:v>34.342401344430201</c:v>
                </c:pt>
                <c:pt idx="30">
                  <c:v>35.282939693523886</c:v>
                </c:pt>
                <c:pt idx="31">
                  <c:v>36.340838165306735</c:v>
                </c:pt>
                <c:pt idx="32">
                  <c:v>37.526999734187363</c:v>
                </c:pt>
                <c:pt idx="33">
                  <c:v>38.852696645927374</c:v>
                </c:pt>
                <c:pt idx="34">
                  <c:v>40.329509156771813</c:v>
                </c:pt>
                <c:pt idx="35">
                  <c:v>41.969266860591816</c:v>
                </c:pt>
                <c:pt idx="36">
                  <c:v>43.783995216311261</c:v>
                </c:pt>
                <c:pt idx="37">
                  <c:v>45.785868851707448</c:v>
                </c:pt>
                <c:pt idx="38">
                  <c:v>47.987171906846378</c:v>
                </c:pt>
                <c:pt idx="39">
                  <c:v>50.400264247843154</c:v>
                </c:pt>
                <c:pt idx="40">
                  <c:v>53.037550984083353</c:v>
                </c:pt>
                <c:pt idx="41">
                  <c:v>55.91145147920335</c:v>
                </c:pt>
                <c:pt idx="42">
                  <c:v>59.034363021824504</c:v>
                </c:pt>
                <c:pt idx="43">
                  <c:v>62.418613518511229</c:v>
                </c:pt>
                <c:pt idx="44">
                  <c:v>66.076396937316119</c:v>
                </c:pt>
                <c:pt idx="45">
                  <c:v>70.019684676044022</c:v>
                </c:pt>
                <c:pt idx="46">
                  <c:v>74.260105444750494</c:v>
                </c:pt>
                <c:pt idx="47">
                  <c:v>78.808785519142418</c:v>
                </c:pt>
                <c:pt idx="48">
                  <c:v>83.676140222268756</c:v>
                </c:pt>
                <c:pt idx="49">
                  <c:v>88.871606107196541</c:v>
                </c:pt>
                <c:pt idx="50">
                  <c:v>94.403301416571438</c:v>
                </c:pt>
                <c:pt idx="51">
                  <c:v>100.27759983875207</c:v>
                </c:pt>
                <c:pt idx="52">
                  <c:v>106.49859917781212</c:v>
                </c:pt>
                <c:pt idx="53">
                  <c:v>113.06746205413322</c:v>
                </c:pt>
                <c:pt idx="54">
                  <c:v>119.98159979994827</c:v>
                </c:pt>
                <c:pt idx="55">
                  <c:v>127.23366280217917</c:v>
                </c:pt>
                <c:pt idx="56">
                  <c:v>134.81028993072741</c:v>
                </c:pt>
                <c:pt idx="57">
                  <c:v>142.69055527067366</c:v>
                </c:pt>
                <c:pt idx="58">
                  <c:v>150.84403048279626</c:v>
                </c:pt>
                <c:pt idx="59">
                  <c:v>159.22835317237525</c:v>
                </c:pt>
                <c:pt idx="60">
                  <c:v>167.78615158313633</c:v>
                </c:pt>
                <c:pt idx="61">
                  <c:v>176.44111715591188</c:v>
                </c:pt>
                <c:pt idx="62">
                  <c:v>185.09292798966129</c:v>
                </c:pt>
                <c:pt idx="63">
                  <c:v>193.61058901246818</c:v>
                </c:pt>
                <c:pt idx="64">
                  <c:v>201.82353465322893</c:v>
                </c:pt>
                <c:pt idx="65">
                  <c:v>209.50947326235632</c:v>
                </c:pt>
                <c:pt idx="66">
                  <c:v>216.37731406190414</c:v>
                </c:pt>
                <c:pt idx="67">
                  <c:v>222.04234538571637</c:v>
                </c:pt>
                <c:pt idx="68">
                  <c:v>225.98854197331107</c:v>
                </c:pt>
                <c:pt idx="69">
                  <c:v>227.50804249237947</c:v>
                </c:pt>
                <c:pt idx="70">
                  <c:v>225.59658793624592</c:v>
                </c:pt>
                <c:pt idx="71">
                  <c:v>218.75399572692388</c:v>
                </c:pt>
                <c:pt idx="72">
                  <c:v>204.54513071443176</c:v>
                </c:pt>
                <c:pt idx="73">
                  <c:v>178.39103487797357</c:v>
                </c:pt>
                <c:pt idx="74">
                  <c:v>128.43589680461184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00-4064-9485-4CB438CEBEED}"/>
            </c:ext>
          </c:extLst>
        </c:ser>
        <c:ser>
          <c:idx val="8"/>
          <c:order val="1"/>
          <c:spPr>
            <a:ln w="3175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Sheet1!$A$8:$A$1000</c:f>
              <c:numCache>
                <c:formatCode>General</c:formatCode>
                <c:ptCount val="993"/>
                <c:pt idx="0">
                  <c:v>1</c:v>
                </c:pt>
                <c:pt idx="1">
                  <c:v>1.1000000000000001</c:v>
                </c:pt>
                <c:pt idx="2">
                  <c:v>1.2100000000000002</c:v>
                </c:pt>
                <c:pt idx="3">
                  <c:v>1.3310000000000002</c:v>
                </c:pt>
                <c:pt idx="4">
                  <c:v>1.4641000000000004</c:v>
                </c:pt>
                <c:pt idx="5">
                  <c:v>1.6105100000000021</c:v>
                </c:pt>
                <c:pt idx="6">
                  <c:v>1.7715609999999977</c:v>
                </c:pt>
                <c:pt idx="7">
                  <c:v>1.9487171000000056</c:v>
                </c:pt>
                <c:pt idx="8">
                  <c:v>2.1435888100000011</c:v>
                </c:pt>
                <c:pt idx="9">
                  <c:v>2.3579476909999997</c:v>
                </c:pt>
                <c:pt idx="10">
                  <c:v>2.5937424600999988</c:v>
                </c:pt>
                <c:pt idx="11">
                  <c:v>2.8531167061100042</c:v>
                </c:pt>
                <c:pt idx="12">
                  <c:v>3.1384283767210031</c:v>
                </c:pt>
                <c:pt idx="13">
                  <c:v>3.4522712143930971</c:v>
                </c:pt>
                <c:pt idx="14">
                  <c:v>3.7974983358324192</c:v>
                </c:pt>
                <c:pt idx="15">
                  <c:v>4.1772481694156554</c:v>
                </c:pt>
                <c:pt idx="16">
                  <c:v>4.5949729863572077</c:v>
                </c:pt>
                <c:pt idx="17">
                  <c:v>5.0544702849929442</c:v>
                </c:pt>
                <c:pt idx="18">
                  <c:v>5.5599173134922388</c:v>
                </c:pt>
                <c:pt idx="19">
                  <c:v>6.1159090448414641</c:v>
                </c:pt>
                <c:pt idx="20">
                  <c:v>6.7274999493256065</c:v>
                </c:pt>
                <c:pt idx="21">
                  <c:v>7.400249944258193</c:v>
                </c:pt>
                <c:pt idx="22">
                  <c:v>8.1402749386839908</c:v>
                </c:pt>
                <c:pt idx="23">
                  <c:v>8.9543024325523906</c:v>
                </c:pt>
                <c:pt idx="24">
                  <c:v>9.8497326758076742</c:v>
                </c:pt>
                <c:pt idx="25">
                  <c:v>10.834705943388396</c:v>
                </c:pt>
                <c:pt idx="26">
                  <c:v>11.918176537727266</c:v>
                </c:pt>
                <c:pt idx="27">
                  <c:v>13.109994191499959</c:v>
                </c:pt>
                <c:pt idx="28">
                  <c:v>14.420993610649974</c:v>
                </c:pt>
                <c:pt idx="29">
                  <c:v>15.863092971714977</c:v>
                </c:pt>
                <c:pt idx="30">
                  <c:v>17.449402268886427</c:v>
                </c:pt>
                <c:pt idx="31">
                  <c:v>19.194342495775089</c:v>
                </c:pt>
                <c:pt idx="32">
                  <c:v>21.113776745352631</c:v>
                </c:pt>
                <c:pt idx="33">
                  <c:v>23.225154419887868</c:v>
                </c:pt>
                <c:pt idx="34">
                  <c:v>25.54766986187666</c:v>
                </c:pt>
                <c:pt idx="35">
                  <c:v>28.102436848064258</c:v>
                </c:pt>
                <c:pt idx="36">
                  <c:v>30.912680532870702</c:v>
                </c:pt>
                <c:pt idx="37">
                  <c:v>34.003948586157861</c:v>
                </c:pt>
                <c:pt idx="38">
                  <c:v>37.404343444773595</c:v>
                </c:pt>
                <c:pt idx="39">
                  <c:v>41.144777789250995</c:v>
                </c:pt>
                <c:pt idx="40">
                  <c:v>45.259255568176101</c:v>
                </c:pt>
                <c:pt idx="41">
                  <c:v>49.785181124993713</c:v>
                </c:pt>
                <c:pt idx="42">
                  <c:v>54.763699237493093</c:v>
                </c:pt>
                <c:pt idx="43">
                  <c:v>60.240069161242147</c:v>
                </c:pt>
                <c:pt idx="44">
                  <c:v>66.264076077366653</c:v>
                </c:pt>
                <c:pt idx="45">
                  <c:v>72.890483685103561</c:v>
                </c:pt>
                <c:pt idx="46">
                  <c:v>80.1795320536133</c:v>
                </c:pt>
                <c:pt idx="47">
                  <c:v>88.197485258975036</c:v>
                </c:pt>
                <c:pt idx="48">
                  <c:v>97.017233784872943</c:v>
                </c:pt>
                <c:pt idx="49">
                  <c:v>106.71895716335978</c:v>
                </c:pt>
                <c:pt idx="50">
                  <c:v>117.39085287969561</c:v>
                </c:pt>
                <c:pt idx="51">
                  <c:v>129.12993816766541</c:v>
                </c:pt>
                <c:pt idx="52">
                  <c:v>142.04293198443204</c:v>
                </c:pt>
                <c:pt idx="53">
                  <c:v>156.24722518287518</c:v>
                </c:pt>
                <c:pt idx="54">
                  <c:v>171.8719477011627</c:v>
                </c:pt>
                <c:pt idx="55">
                  <c:v>189.05914247127899</c:v>
                </c:pt>
                <c:pt idx="56">
                  <c:v>207.96505671840691</c:v>
                </c:pt>
                <c:pt idx="57">
                  <c:v>228.76156239024712</c:v>
                </c:pt>
                <c:pt idx="58">
                  <c:v>251.63771862927206</c:v>
                </c:pt>
                <c:pt idx="59">
                  <c:v>276.80149049219887</c:v>
                </c:pt>
                <c:pt idx="60">
                  <c:v>304.48163954141847</c:v>
                </c:pt>
                <c:pt idx="61">
                  <c:v>334.92980349556171</c:v>
                </c:pt>
                <c:pt idx="62">
                  <c:v>368.42278384511769</c:v>
                </c:pt>
                <c:pt idx="63">
                  <c:v>405.26506222962979</c:v>
                </c:pt>
                <c:pt idx="64">
                  <c:v>445.79156845259092</c:v>
                </c:pt>
                <c:pt idx="65">
                  <c:v>490.37072529785206</c:v>
                </c:pt>
                <c:pt idx="66">
                  <c:v>539.40779782763752</c:v>
                </c:pt>
                <c:pt idx="67">
                  <c:v>593.34857761040121</c:v>
                </c:pt>
                <c:pt idx="68">
                  <c:v>652.68343537144369</c:v>
                </c:pt>
                <c:pt idx="69">
                  <c:v>717.95177890858554</c:v>
                </c:pt>
                <c:pt idx="70">
                  <c:v>789.74695679944296</c:v>
                </c:pt>
                <c:pt idx="71">
                  <c:v>868.72165247938869</c:v>
                </c:pt>
                <c:pt idx="72">
                  <c:v>955.59381772732854</c:v>
                </c:pt>
                <c:pt idx="73">
                  <c:v>1051.1531995000598</c:v>
                </c:pt>
                <c:pt idx="74">
                  <c:v>1156.2685194500696</c:v>
                </c:pt>
              </c:numCache>
            </c:numRef>
          </c:xVal>
          <c:yVal>
            <c:numRef>
              <c:f>Sheet1!$G$8:$G$1000</c:f>
              <c:numCache>
                <c:formatCode>General</c:formatCode>
                <c:ptCount val="993"/>
                <c:pt idx="0">
                  <c:v>6.5857277507341445</c:v>
                </c:pt>
                <c:pt idx="1">
                  <c:v>7.1183154070928243</c:v>
                </c:pt>
                <c:pt idx="2">
                  <c:v>7.6935168507220144</c:v>
                </c:pt>
                <c:pt idx="3">
                  <c:v>8.3146850593850345</c:v>
                </c:pt>
                <c:pt idx="4">
                  <c:v>8.9854296531481825</c:v>
                </c:pt>
                <c:pt idx="5">
                  <c:v>9.7096356012383573</c:v>
                </c:pt>
                <c:pt idx="6">
                  <c:v>10.491483164741053</c:v>
                </c:pt>
                <c:pt idx="7">
                  <c:v>11.335469138150104</c:v>
                </c:pt>
                <c:pt idx="8">
                  <c:v>12.246429452930448</c:v>
                </c:pt>
                <c:pt idx="9">
                  <c:v>13.22956320574227</c:v>
                </c:pt>
                <c:pt idx="10">
                  <c:v>14.290458172648862</c:v>
                </c:pt>
                <c:pt idx="11">
                  <c:v>15.435117868318436</c:v>
                </c:pt>
                <c:pt idx="12">
                  <c:v>16.669990205720989</c:v>
                </c:pt>
                <c:pt idx="13">
                  <c:v>18.001997806878297</c:v>
                </c:pt>
                <c:pt idx="14">
                  <c:v>19.438570008560191</c:v>
                </c:pt>
                <c:pt idx="15">
                  <c:v>20.987676598103956</c:v>
                </c:pt>
                <c:pt idx="16">
                  <c:v>22.657863303371631</c:v>
                </c:pt>
                <c:pt idx="17">
                  <c:v>24.458289046800999</c:v>
                </c:pt>
                <c:pt idx="18">
                  <c:v>26.398764956009156</c:v>
                </c:pt>
                <c:pt idx="19">
                  <c:v>28.489795101844042</c:v>
                </c:pt>
                <c:pt idx="20">
                  <c:v>30.742618908423761</c:v>
                </c:pt>
                <c:pt idx="21">
                  <c:v>33.169255147674079</c:v>
                </c:pt>
                <c:pt idx="22">
                  <c:v>35.782547392173093</c:v>
                </c:pt>
                <c:pt idx="23">
                  <c:v>38.596210753544426</c:v>
                </c:pt>
                <c:pt idx="24">
                  <c:v>41.624879677790098</c:v>
                </c:pt>
                <c:pt idx="25">
                  <c:v>44.884156502196284</c:v>
                </c:pt>
                <c:pt idx="26">
                  <c:v>48.390660398809835</c:v>
                </c:pt>
                <c:pt idx="27">
                  <c:v>52.162076234686303</c:v>
                </c:pt>
                <c:pt idx="28">
                  <c:v>56.217202766424109</c:v>
                </c:pt>
                <c:pt idx="29">
                  <c:v>60.575999452694042</c:v>
                </c:pt>
                <c:pt idx="30">
                  <c:v>65.259631009737063</c:v>
                </c:pt>
                <c:pt idx="31">
                  <c:v>70.290508646535699</c:v>
                </c:pt>
                <c:pt idx="32">
                  <c:v>75.692326693151259</c:v>
                </c:pt>
                <c:pt idx="33">
                  <c:v>81.490093070996195</c:v>
                </c:pt>
                <c:pt idx="34">
                  <c:v>87.710151739754508</c:v>
                </c:pt>
                <c:pt idx="35">
                  <c:v>94.380194882801788</c:v>
                </c:pt>
                <c:pt idx="36">
                  <c:v>101.52926214985121</c:v>
                </c:pt>
                <c:pt idx="37">
                  <c:v>109.1877237482648</c:v>
                </c:pt>
                <c:pt idx="38">
                  <c:v>117.38724354601162</c:v>
                </c:pt>
                <c:pt idx="39">
                  <c:v>126.16071759881281</c:v>
                </c:pt>
                <c:pt idx="40">
                  <c:v>135.54218261588778</c:v>
                </c:pt>
                <c:pt idx="41">
                  <c:v>145.56668780108171</c:v>
                </c:pt>
                <c:pt idx="42">
                  <c:v>156.27012220929672</c:v>
                </c:pt>
                <c:pt idx="43">
                  <c:v>167.68898819223386</c:v>
                </c:pt>
                <c:pt idx="44">
                  <c:v>179.86010960948377</c:v>
                </c:pt>
                <c:pt idx="45">
                  <c:v>192.82026117078405</c:v>
                </c:pt>
                <c:pt idx="46">
                  <c:v>206.6057024497743</c:v>
                </c:pt>
                <c:pt idx="47">
                  <c:v>221.25159663558421</c:v>
                </c:pt>
                <c:pt idx="48">
                  <c:v>236.79128979176338</c:v>
                </c:pt>
                <c:pt idx="49">
                  <c:v>253.25542104253228</c:v>
                </c:pt>
                <c:pt idx="50">
                  <c:v>270.67082739724378</c:v>
                </c:pt>
                <c:pt idx="51">
                  <c:v>289.05919844136343</c:v>
                </c:pt>
                <c:pt idx="52">
                  <c:v>308.43542530050269</c:v>
                </c:pt>
                <c:pt idx="53">
                  <c:v>328.80557433997558</c:v>
                </c:pt>
                <c:pt idx="54">
                  <c:v>350.16439789585957</c:v>
                </c:pt>
                <c:pt idx="55">
                  <c:v>372.49227037524309</c:v>
                </c:pt>
                <c:pt idx="56">
                  <c:v>395.75140603620895</c:v>
                </c:pt>
                <c:pt idx="57">
                  <c:v>419.88117129713623</c:v>
                </c:pt>
                <c:pt idx="58">
                  <c:v>444.79224445737179</c:v>
                </c:pt>
                <c:pt idx="59">
                  <c:v>470.35929141950231</c:v>
                </c:pt>
                <c:pt idx="60">
                  <c:v>496.41170504580896</c:v>
                </c:pt>
                <c:pt idx="61">
                  <c:v>522.72177814570762</c:v>
                </c:pt>
                <c:pt idx="62">
                  <c:v>548.98941234312304</c:v>
                </c:pt>
                <c:pt idx="63">
                  <c:v>574.82204945406249</c:v>
                </c:pt>
                <c:pt idx="64">
                  <c:v>599.70784486955301</c:v>
                </c:pt>
                <c:pt idx="65">
                  <c:v>622.97898954845175</c:v>
                </c:pt>
                <c:pt idx="66">
                  <c:v>643.76014578767661</c:v>
                </c:pt>
                <c:pt idx="67">
                  <c:v>660.89339173446251</c:v>
                </c:pt>
                <c:pt idx="68">
                  <c:v>672.8240757194875</c:v>
                </c:pt>
                <c:pt idx="69">
                  <c:v>677.41717687640948</c:v>
                </c:pt>
                <c:pt idx="70">
                  <c:v>671.63921217798338</c:v>
                </c:pt>
                <c:pt idx="71">
                  <c:v>650.94903238059476</c:v>
                </c:pt>
                <c:pt idx="72">
                  <c:v>607.95003201713303</c:v>
                </c:pt>
                <c:pt idx="73">
                  <c:v>528.64458652508961</c:v>
                </c:pt>
                <c:pt idx="74">
                  <c:v>376.1872714896391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00-4064-9485-4CB438CEBEED}"/>
            </c:ext>
          </c:extLst>
        </c:ser>
        <c:ser>
          <c:idx val="2"/>
          <c:order val="2"/>
          <c:spPr>
            <a:ln w="12700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Sheet1!$N$9:$O$9</c:f>
              <c:numCache>
                <c:formatCode>General</c:formatCode>
                <c:ptCount val="2"/>
                <c:pt idx="0">
                  <c:v>1</c:v>
                </c:pt>
                <c:pt idx="1">
                  <c:v>1200</c:v>
                </c:pt>
              </c:numCache>
            </c:numRef>
          </c:xVal>
          <c:yVal>
            <c:numRef>
              <c:f>Sheet1!$N$8:$O$8</c:f>
              <c:numCache>
                <c:formatCode>General</c:formatCode>
                <c:ptCount val="2"/>
                <c:pt idx="0">
                  <c:v>83.337584925557394</c:v>
                </c:pt>
                <c:pt idx="1">
                  <c:v>83.337584925557394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400-4064-9485-4CB438CEBEED}"/>
            </c:ext>
          </c:extLst>
        </c:ser>
        <c:ser>
          <c:idx val="3"/>
          <c:order val="3"/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Sheet1!$A$8:$A$1000</c:f>
              <c:numCache>
                <c:formatCode>General</c:formatCode>
                <c:ptCount val="993"/>
                <c:pt idx="0">
                  <c:v>1</c:v>
                </c:pt>
                <c:pt idx="1">
                  <c:v>1.1000000000000001</c:v>
                </c:pt>
                <c:pt idx="2">
                  <c:v>1.2100000000000002</c:v>
                </c:pt>
                <c:pt idx="3">
                  <c:v>1.3310000000000002</c:v>
                </c:pt>
                <c:pt idx="4">
                  <c:v>1.4641000000000004</c:v>
                </c:pt>
                <c:pt idx="5">
                  <c:v>1.6105100000000021</c:v>
                </c:pt>
                <c:pt idx="6">
                  <c:v>1.7715609999999977</c:v>
                </c:pt>
                <c:pt idx="7">
                  <c:v>1.9487171000000056</c:v>
                </c:pt>
                <c:pt idx="8">
                  <c:v>2.1435888100000011</c:v>
                </c:pt>
                <c:pt idx="9">
                  <c:v>2.3579476909999997</c:v>
                </c:pt>
                <c:pt idx="10">
                  <c:v>2.5937424600999988</c:v>
                </c:pt>
                <c:pt idx="11">
                  <c:v>2.8531167061100042</c:v>
                </c:pt>
                <c:pt idx="12">
                  <c:v>3.1384283767210031</c:v>
                </c:pt>
                <c:pt idx="13">
                  <c:v>3.4522712143930971</c:v>
                </c:pt>
                <c:pt idx="14">
                  <c:v>3.7974983358324192</c:v>
                </c:pt>
                <c:pt idx="15">
                  <c:v>4.1772481694156554</c:v>
                </c:pt>
                <c:pt idx="16">
                  <c:v>4.5949729863572077</c:v>
                </c:pt>
                <c:pt idx="17">
                  <c:v>5.0544702849929442</c:v>
                </c:pt>
                <c:pt idx="18">
                  <c:v>5.5599173134922388</c:v>
                </c:pt>
                <c:pt idx="19">
                  <c:v>6.1159090448414641</c:v>
                </c:pt>
                <c:pt idx="20">
                  <c:v>6.7274999493256065</c:v>
                </c:pt>
                <c:pt idx="21">
                  <c:v>7.400249944258193</c:v>
                </c:pt>
                <c:pt idx="22">
                  <c:v>8.1402749386839908</c:v>
                </c:pt>
                <c:pt idx="23">
                  <c:v>8.9543024325523906</c:v>
                </c:pt>
                <c:pt idx="24">
                  <c:v>9.8497326758076742</c:v>
                </c:pt>
                <c:pt idx="25">
                  <c:v>10.834705943388396</c:v>
                </c:pt>
                <c:pt idx="26">
                  <c:v>11.918176537727266</c:v>
                </c:pt>
                <c:pt idx="27">
                  <c:v>13.109994191499959</c:v>
                </c:pt>
                <c:pt idx="28">
                  <c:v>14.420993610649974</c:v>
                </c:pt>
                <c:pt idx="29">
                  <c:v>15.863092971714977</c:v>
                </c:pt>
                <c:pt idx="30">
                  <c:v>17.449402268886427</c:v>
                </c:pt>
                <c:pt idx="31">
                  <c:v>19.194342495775089</c:v>
                </c:pt>
                <c:pt idx="32">
                  <c:v>21.113776745352631</c:v>
                </c:pt>
                <c:pt idx="33">
                  <c:v>23.225154419887868</c:v>
                </c:pt>
                <c:pt idx="34">
                  <c:v>25.54766986187666</c:v>
                </c:pt>
                <c:pt idx="35">
                  <c:v>28.102436848064258</c:v>
                </c:pt>
                <c:pt idx="36">
                  <c:v>30.912680532870702</c:v>
                </c:pt>
                <c:pt idx="37">
                  <c:v>34.003948586157861</c:v>
                </c:pt>
                <c:pt idx="38">
                  <c:v>37.404343444773595</c:v>
                </c:pt>
                <c:pt idx="39">
                  <c:v>41.144777789250995</c:v>
                </c:pt>
                <c:pt idx="40">
                  <c:v>45.259255568176101</c:v>
                </c:pt>
                <c:pt idx="41">
                  <c:v>49.785181124993713</c:v>
                </c:pt>
                <c:pt idx="42">
                  <c:v>54.763699237493093</c:v>
                </c:pt>
                <c:pt idx="43">
                  <c:v>60.240069161242147</c:v>
                </c:pt>
                <c:pt idx="44">
                  <c:v>66.264076077366653</c:v>
                </c:pt>
                <c:pt idx="45">
                  <c:v>72.890483685103561</c:v>
                </c:pt>
                <c:pt idx="46">
                  <c:v>80.1795320536133</c:v>
                </c:pt>
                <c:pt idx="47">
                  <c:v>88.197485258975036</c:v>
                </c:pt>
                <c:pt idx="48">
                  <c:v>97.017233784872943</c:v>
                </c:pt>
                <c:pt idx="49">
                  <c:v>106.71895716335978</c:v>
                </c:pt>
                <c:pt idx="50">
                  <c:v>117.39085287969561</c:v>
                </c:pt>
                <c:pt idx="51">
                  <c:v>129.12993816766541</c:v>
                </c:pt>
                <c:pt idx="52">
                  <c:v>142.04293198443204</c:v>
                </c:pt>
                <c:pt idx="53">
                  <c:v>156.24722518287518</c:v>
                </c:pt>
                <c:pt idx="54">
                  <c:v>171.8719477011627</c:v>
                </c:pt>
                <c:pt idx="55">
                  <c:v>189.05914247127899</c:v>
                </c:pt>
                <c:pt idx="56">
                  <c:v>207.96505671840691</c:v>
                </c:pt>
                <c:pt idx="57">
                  <c:v>228.76156239024712</c:v>
                </c:pt>
                <c:pt idx="58">
                  <c:v>251.63771862927206</c:v>
                </c:pt>
                <c:pt idx="59">
                  <c:v>276.80149049219887</c:v>
                </c:pt>
                <c:pt idx="60">
                  <c:v>304.48163954141847</c:v>
                </c:pt>
                <c:pt idx="61">
                  <c:v>334.92980349556171</c:v>
                </c:pt>
                <c:pt idx="62">
                  <c:v>368.42278384511769</c:v>
                </c:pt>
                <c:pt idx="63">
                  <c:v>405.26506222962979</c:v>
                </c:pt>
                <c:pt idx="64">
                  <c:v>445.79156845259092</c:v>
                </c:pt>
                <c:pt idx="65">
                  <c:v>490.37072529785206</c:v>
                </c:pt>
                <c:pt idx="66">
                  <c:v>539.40779782763752</c:v>
                </c:pt>
                <c:pt idx="67">
                  <c:v>593.34857761040121</c:v>
                </c:pt>
                <c:pt idx="68">
                  <c:v>652.68343537144369</c:v>
                </c:pt>
                <c:pt idx="69">
                  <c:v>717.95177890858554</c:v>
                </c:pt>
                <c:pt idx="70">
                  <c:v>789.74695679944296</c:v>
                </c:pt>
                <c:pt idx="71">
                  <c:v>868.72165247938869</c:v>
                </c:pt>
                <c:pt idx="72">
                  <c:v>955.59381772732854</c:v>
                </c:pt>
                <c:pt idx="73">
                  <c:v>1051.1531995000598</c:v>
                </c:pt>
                <c:pt idx="74">
                  <c:v>1156.2685194500696</c:v>
                </c:pt>
              </c:numCache>
            </c:numRef>
          </c:xVal>
          <c:yVal>
            <c:numRef>
              <c:f>Sheet1!$H$8:$H$1000</c:f>
              <c:numCache>
                <c:formatCode>General</c:formatCode>
                <c:ptCount val="993"/>
                <c:pt idx="0">
                  <c:v>83.597397514703019</c:v>
                </c:pt>
                <c:pt idx="1">
                  <c:v>83.641039421203857</c:v>
                </c:pt>
                <c:pt idx="2">
                  <c:v>83.691954587981954</c:v>
                </c:pt>
                <c:pt idx="3">
                  <c:v>83.751340579487078</c:v>
                </c:pt>
                <c:pt idx="4">
                  <c:v>83.820588206454943</c:v>
                </c:pt>
                <c:pt idx="5">
                  <c:v>83.901311579338994</c:v>
                </c:pt>
                <c:pt idx="6">
                  <c:v>83.995382493447408</c:v>
                </c:pt>
                <c:pt idx="7">
                  <c:v>84.104969661765509</c:v>
                </c:pt>
                <c:pt idx="8">
                  <c:v>84.232583336676058</c:v>
                </c:pt>
                <c:pt idx="9">
                  <c:v>84.381125874446681</c:v>
                </c:pt>
                <c:pt idx="10">
                  <c:v>84.553948790158259</c:v>
                </c:pt>
                <c:pt idx="11">
                  <c:v>84.754916818042901</c:v>
                </c:pt>
                <c:pt idx="12">
                  <c:v>84.988479423291949</c:v>
                </c:pt>
                <c:pt idx="13">
                  <c:v>85.259750095008712</c:v>
                </c:pt>
                <c:pt idx="14">
                  <c:v>85.574593573105503</c:v>
                </c:pt>
                <c:pt idx="15">
                  <c:v>85.939720910712126</c:v>
                </c:pt>
                <c:pt idx="16">
                  <c:v>86.362791934366726</c:v>
                </c:pt>
                <c:pt idx="17">
                  <c:v>86.852524225386546</c:v>
                </c:pt>
                <c:pt idx="18">
                  <c:v>87.41880720089415</c:v>
                </c:pt>
                <c:pt idx="19">
                  <c:v>88.072819224602682</c:v>
                </c:pt>
                <c:pt idx="20">
                  <c:v>88.827144942146305</c:v>
                </c:pt>
                <c:pt idx="21">
                  <c:v>89.695889249597087</c:v>
                </c:pt>
                <c:pt idx="22">
                  <c:v>90.694783527485939</c:v>
                </c:pt>
                <c:pt idx="23">
                  <c:v>91.841279094732457</c:v>
                </c:pt>
                <c:pt idx="24">
                  <c:v>93.154622372778618</c:v>
                </c:pt>
                <c:pt idx="25">
                  <c:v>94.655906134472588</c:v>
                </c:pt>
                <c:pt idx="26">
                  <c:v>96.368091581484379</c:v>
                </c:pt>
                <c:pt idx="27">
                  <c:v>98.315996960503398</c:v>
                </c:pt>
                <c:pt idx="28">
                  <c:v>100.52625004497946</c:v>
                </c:pt>
                <c:pt idx="29">
                  <c:v>103.0272040332906</c:v>
                </c:pt>
                <c:pt idx="30">
                  <c:v>105.84881908057136</c:v>
                </c:pt>
                <c:pt idx="31">
                  <c:v>109.02251449592052</c:v>
                </c:pt>
                <c:pt idx="32">
                  <c:v>112.5809992025617</c:v>
                </c:pt>
                <c:pt idx="33">
                  <c:v>116.55808993778193</c:v>
                </c:pt>
                <c:pt idx="34">
                  <c:v>120.98852747031557</c:v>
                </c:pt>
                <c:pt idx="35">
                  <c:v>125.9078005817757</c:v>
                </c:pt>
                <c:pt idx="36">
                  <c:v>131.35198564893423</c:v>
                </c:pt>
                <c:pt idx="37">
                  <c:v>137.35760655512311</c:v>
                </c:pt>
                <c:pt idx="38">
                  <c:v>143.96151572053938</c:v>
                </c:pt>
                <c:pt idx="39">
                  <c:v>151.20079274352992</c:v>
                </c:pt>
                <c:pt idx="40">
                  <c:v>159.11265295225002</c:v>
                </c:pt>
                <c:pt idx="41">
                  <c:v>167.7343544376109</c:v>
                </c:pt>
                <c:pt idx="42">
                  <c:v>177.10308906547351</c:v>
                </c:pt>
                <c:pt idx="43">
                  <c:v>187.25584055553423</c:v>
                </c:pt>
                <c:pt idx="44">
                  <c:v>198.22919081194806</c:v>
                </c:pt>
                <c:pt idx="45">
                  <c:v>210.05905402813156</c:v>
                </c:pt>
                <c:pt idx="46">
                  <c:v>222.78031633425149</c:v>
                </c:pt>
                <c:pt idx="47">
                  <c:v>236.42635655742805</c:v>
                </c:pt>
                <c:pt idx="48">
                  <c:v>251.02842066680688</c:v>
                </c:pt>
                <c:pt idx="49">
                  <c:v>266.61481832159035</c:v>
                </c:pt>
                <c:pt idx="50">
                  <c:v>283.20990424971535</c:v>
                </c:pt>
                <c:pt idx="51">
                  <c:v>300.83279951625622</c:v>
                </c:pt>
                <c:pt idx="52">
                  <c:v>319.4957975334363</c:v>
                </c:pt>
                <c:pt idx="53">
                  <c:v>339.20238616239965</c:v>
                </c:pt>
                <c:pt idx="54">
                  <c:v>359.94479939984438</c:v>
                </c:pt>
                <c:pt idx="55">
                  <c:v>381.70098840653753</c:v>
                </c:pt>
                <c:pt idx="56">
                  <c:v>404.43086979218134</c:v>
                </c:pt>
                <c:pt idx="57">
                  <c:v>428.0716658120221</c:v>
                </c:pt>
                <c:pt idx="58">
                  <c:v>452.5320914483865</c:v>
                </c:pt>
                <c:pt idx="59">
                  <c:v>477.68505951712569</c:v>
                </c:pt>
                <c:pt idx="60">
                  <c:v>503.35845474940896</c:v>
                </c:pt>
                <c:pt idx="61">
                  <c:v>529.3233514677346</c:v>
                </c:pt>
                <c:pt idx="62">
                  <c:v>555.27878396898598</c:v>
                </c:pt>
                <c:pt idx="63">
                  <c:v>580.83176703740446</c:v>
                </c:pt>
                <c:pt idx="64">
                  <c:v>605.4706039596889</c:v>
                </c:pt>
                <c:pt idx="65">
                  <c:v>628.52841978707056</c:v>
                </c:pt>
                <c:pt idx="66">
                  <c:v>649.1319421857105</c:v>
                </c:pt>
                <c:pt idx="67">
                  <c:v>666.12703615714804</c:v>
                </c:pt>
                <c:pt idx="68">
                  <c:v>677.96562591993143</c:v>
                </c:pt>
                <c:pt idx="69">
                  <c:v>682.52412747713845</c:v>
                </c:pt>
                <c:pt idx="70">
                  <c:v>676.78976380873803</c:v>
                </c:pt>
                <c:pt idx="71">
                  <c:v>656.26198718077296</c:v>
                </c:pt>
                <c:pt idx="72">
                  <c:v>613.63539214329535</c:v>
                </c:pt>
                <c:pt idx="73">
                  <c:v>535.1731046339188</c:v>
                </c:pt>
                <c:pt idx="74">
                  <c:v>385.30769041383638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400-4064-9485-4CB438CEBEED}"/>
            </c:ext>
          </c:extLst>
        </c:ser>
        <c:ser>
          <c:idx val="1"/>
          <c:order val="4"/>
          <c:spPr>
            <a:ln w="28575">
              <a:noFill/>
            </a:ln>
          </c:spPr>
          <c:marker>
            <c:symbol val="diamond"/>
            <c:size val="12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xVal>
            <c:numRef>
              <c:f>Sheet1!$N$16</c:f>
              <c:numCache>
                <c:formatCode>General</c:formatCode>
                <c:ptCount val="1"/>
                <c:pt idx="0">
                  <c:v>1</c:v>
                </c:pt>
              </c:numCache>
            </c:numRef>
          </c:xVal>
          <c:yVal>
            <c:numRef>
              <c:f>Sheet1!$N$15</c:f>
              <c:numCache>
                <c:formatCode>General</c:formatCode>
                <c:ptCount val="1"/>
                <c:pt idx="0">
                  <c:v>26.293480520445829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400-4064-9485-4CB438CEBEED}"/>
            </c:ext>
          </c:extLst>
        </c:ser>
        <c:ser>
          <c:idx val="5"/>
          <c:order val="5"/>
          <c:spPr>
            <a:ln w="25400"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Sheet1!$U$8:$U$1000</c:f>
              <c:numCache>
                <c:formatCode>General</c:formatCode>
                <c:ptCount val="993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</c:numCache>
            </c:numRef>
          </c:xVal>
          <c:yVal>
            <c:numRef>
              <c:f>Sheet1!$V$8:$V$1000</c:f>
              <c:numCache>
                <c:formatCode>General</c:formatCode>
                <c:ptCount val="993"/>
                <c:pt idx="0">
                  <c:v>3.3639459999999977</c:v>
                </c:pt>
                <c:pt idx="1">
                  <c:v>6.1406419999999997</c:v>
                </c:pt>
                <c:pt idx="2">
                  <c:v>9.5024670000000047</c:v>
                </c:pt>
                <c:pt idx="3">
                  <c:v>13.007212999999998</c:v>
                </c:pt>
                <c:pt idx="4">
                  <c:v>16.223530999999941</c:v>
                </c:pt>
                <c:pt idx="5">
                  <c:v>19.496608999999989</c:v>
                </c:pt>
                <c:pt idx="6">
                  <c:v>22.659350000000035</c:v>
                </c:pt>
                <c:pt idx="7">
                  <c:v>25.452855000000035</c:v>
                </c:pt>
                <c:pt idx="8">
                  <c:v>28.088539999999895</c:v>
                </c:pt>
                <c:pt idx="9">
                  <c:v>30.509125000000001</c:v>
                </c:pt>
                <c:pt idx="10">
                  <c:v>32.675577000000011</c:v>
                </c:pt>
                <c:pt idx="11">
                  <c:v>34.545575000000063</c:v>
                </c:pt>
                <c:pt idx="12">
                  <c:v>36.166558000000109</c:v>
                </c:pt>
                <c:pt idx="13">
                  <c:v>37.573461999999999</c:v>
                </c:pt>
                <c:pt idx="14">
                  <c:v>38.763372000000125</c:v>
                </c:pt>
                <c:pt idx="15">
                  <c:v>39.662003000000013</c:v>
                </c:pt>
                <c:pt idx="16">
                  <c:v>40.457107999999998</c:v>
                </c:pt>
                <c:pt idx="17">
                  <c:v>41.095728000000108</c:v>
                </c:pt>
                <c:pt idx="18">
                  <c:v>41.551009999999998</c:v>
                </c:pt>
                <c:pt idx="19">
                  <c:v>41.907247999999996</c:v>
                </c:pt>
                <c:pt idx="20">
                  <c:v>42.220742000000108</c:v>
                </c:pt>
                <c:pt idx="21">
                  <c:v>42.428915000000124</c:v>
                </c:pt>
                <c:pt idx="22">
                  <c:v>42.471481999999995</c:v>
                </c:pt>
                <c:pt idx="23">
                  <c:v>42.589465999999994</c:v>
                </c:pt>
                <c:pt idx="24">
                  <c:v>42.687816000000005</c:v>
                </c:pt>
                <c:pt idx="25">
                  <c:v>42.752067000000004</c:v>
                </c:pt>
                <c:pt idx="26">
                  <c:v>42.883692999999994</c:v>
                </c:pt>
                <c:pt idx="27">
                  <c:v>42.906621999999999</c:v>
                </c:pt>
                <c:pt idx="28">
                  <c:v>42.981528999999995</c:v>
                </c:pt>
                <c:pt idx="29">
                  <c:v>43.131021000000004</c:v>
                </c:pt>
                <c:pt idx="30">
                  <c:v>43.215531000000013</c:v>
                </c:pt>
                <c:pt idx="31">
                  <c:v>43.301878999999992</c:v>
                </c:pt>
                <c:pt idx="32">
                  <c:v>43.400530000000003</c:v>
                </c:pt>
                <c:pt idx="33">
                  <c:v>43.420086999999995</c:v>
                </c:pt>
                <c:pt idx="34">
                  <c:v>43.441655999999995</c:v>
                </c:pt>
                <c:pt idx="35">
                  <c:v>43.419510000000002</c:v>
                </c:pt>
                <c:pt idx="36">
                  <c:v>43.319870999999999</c:v>
                </c:pt>
                <c:pt idx="37">
                  <c:v>43.201631000000006</c:v>
                </c:pt>
                <c:pt idx="38">
                  <c:v>43.067872000000001</c:v>
                </c:pt>
                <c:pt idx="39">
                  <c:v>42.939794000000006</c:v>
                </c:pt>
                <c:pt idx="40">
                  <c:v>42.78396</c:v>
                </c:pt>
                <c:pt idx="41">
                  <c:v>42.707091000000005</c:v>
                </c:pt>
                <c:pt idx="42">
                  <c:v>42.555165000000002</c:v>
                </c:pt>
                <c:pt idx="43">
                  <c:v>42.466775000000013</c:v>
                </c:pt>
                <c:pt idx="44">
                  <c:v>42.453415</c:v>
                </c:pt>
                <c:pt idx="45">
                  <c:v>42.342869999999998</c:v>
                </c:pt>
                <c:pt idx="46">
                  <c:v>42.363719000000003</c:v>
                </c:pt>
                <c:pt idx="47">
                  <c:v>42.408086000000004</c:v>
                </c:pt>
                <c:pt idx="48">
                  <c:v>42.486642999999994</c:v>
                </c:pt>
                <c:pt idx="49">
                  <c:v>42.666319000000108</c:v>
                </c:pt>
                <c:pt idx="50">
                  <c:v>42.82734</c:v>
                </c:pt>
                <c:pt idx="51">
                  <c:v>43.149789000000006</c:v>
                </c:pt>
                <c:pt idx="52">
                  <c:v>43.489272</c:v>
                </c:pt>
                <c:pt idx="53">
                  <c:v>43.894819999999996</c:v>
                </c:pt>
                <c:pt idx="54">
                  <c:v>44.348873000000005</c:v>
                </c:pt>
                <c:pt idx="55">
                  <c:v>44.820293000000007</c:v>
                </c:pt>
                <c:pt idx="56">
                  <c:v>45.3367</c:v>
                </c:pt>
                <c:pt idx="57">
                  <c:v>45.811454999999995</c:v>
                </c:pt>
                <c:pt idx="58">
                  <c:v>46.330163999999996</c:v>
                </c:pt>
                <c:pt idx="59">
                  <c:v>46.705236000000063</c:v>
                </c:pt>
                <c:pt idx="60">
                  <c:v>47.112679</c:v>
                </c:pt>
                <c:pt idx="61">
                  <c:v>47.510285999999994</c:v>
                </c:pt>
                <c:pt idx="62">
                  <c:v>47.779133000000108</c:v>
                </c:pt>
                <c:pt idx="63">
                  <c:v>48.036610000000003</c:v>
                </c:pt>
                <c:pt idx="64">
                  <c:v>48.128827000000001</c:v>
                </c:pt>
                <c:pt idx="65">
                  <c:v>48.095238000000109</c:v>
                </c:pt>
                <c:pt idx="66">
                  <c:v>47.950351000000005</c:v>
                </c:pt>
                <c:pt idx="67">
                  <c:v>47.675700000000013</c:v>
                </c:pt>
                <c:pt idx="68">
                  <c:v>47.233421</c:v>
                </c:pt>
                <c:pt idx="69">
                  <c:v>46.660680000000006</c:v>
                </c:pt>
                <c:pt idx="70">
                  <c:v>46.278193000000108</c:v>
                </c:pt>
                <c:pt idx="71">
                  <c:v>45.896521</c:v>
                </c:pt>
                <c:pt idx="72">
                  <c:v>45.640381000000005</c:v>
                </c:pt>
                <c:pt idx="73">
                  <c:v>45.421406000000005</c:v>
                </c:pt>
                <c:pt idx="74">
                  <c:v>45.167052000000012</c:v>
                </c:pt>
                <c:pt idx="75">
                  <c:v>45.143079</c:v>
                </c:pt>
                <c:pt idx="76">
                  <c:v>45.130680000000005</c:v>
                </c:pt>
                <c:pt idx="77">
                  <c:v>45.164866999999994</c:v>
                </c:pt>
                <c:pt idx="78">
                  <c:v>45.191624000000004</c:v>
                </c:pt>
                <c:pt idx="79">
                  <c:v>45.321441999999998</c:v>
                </c:pt>
                <c:pt idx="80">
                  <c:v>45.399548000000003</c:v>
                </c:pt>
                <c:pt idx="81">
                  <c:v>45.516203999999995</c:v>
                </c:pt>
                <c:pt idx="82">
                  <c:v>45.479651000000004</c:v>
                </c:pt>
                <c:pt idx="83">
                  <c:v>45.296326000000093</c:v>
                </c:pt>
                <c:pt idx="84">
                  <c:v>44.998654000000002</c:v>
                </c:pt>
                <c:pt idx="85">
                  <c:v>44.558688999999994</c:v>
                </c:pt>
                <c:pt idx="86">
                  <c:v>43.942255000000003</c:v>
                </c:pt>
                <c:pt idx="87">
                  <c:v>43.122501000000092</c:v>
                </c:pt>
                <c:pt idx="88">
                  <c:v>42.165110000000155</c:v>
                </c:pt>
                <c:pt idx="89">
                  <c:v>41.113286999999993</c:v>
                </c:pt>
                <c:pt idx="90">
                  <c:v>40.003630000000001</c:v>
                </c:pt>
                <c:pt idx="91">
                  <c:v>38.683860999999993</c:v>
                </c:pt>
                <c:pt idx="92">
                  <c:v>37.716666000000004</c:v>
                </c:pt>
                <c:pt idx="93">
                  <c:v>36.425721000000003</c:v>
                </c:pt>
                <c:pt idx="94">
                  <c:v>35.415438000000002</c:v>
                </c:pt>
                <c:pt idx="95">
                  <c:v>34.488303000000002</c:v>
                </c:pt>
                <c:pt idx="96">
                  <c:v>33.525784000000002</c:v>
                </c:pt>
                <c:pt idx="97">
                  <c:v>33.047739</c:v>
                </c:pt>
                <c:pt idx="98">
                  <c:v>32.347963999999997</c:v>
                </c:pt>
                <c:pt idx="99">
                  <c:v>31.847197999999999</c:v>
                </c:pt>
                <c:pt idx="100">
                  <c:v>32.027776000000003</c:v>
                </c:pt>
                <c:pt idx="101">
                  <c:v>31.664453999999999</c:v>
                </c:pt>
                <c:pt idx="102">
                  <c:v>31.422713999999903</c:v>
                </c:pt>
                <c:pt idx="103">
                  <c:v>31.414518999999999</c:v>
                </c:pt>
                <c:pt idx="104">
                  <c:v>31.589576999999945</c:v>
                </c:pt>
                <c:pt idx="105">
                  <c:v>31.019704999999988</c:v>
                </c:pt>
                <c:pt idx="106">
                  <c:v>30.789555999999987</c:v>
                </c:pt>
                <c:pt idx="107">
                  <c:v>30.816236</c:v>
                </c:pt>
                <c:pt idx="108">
                  <c:v>29.834178000000058</c:v>
                </c:pt>
                <c:pt idx="109">
                  <c:v>28.305095999999999</c:v>
                </c:pt>
                <c:pt idx="110">
                  <c:v>26.135573000000001</c:v>
                </c:pt>
                <c:pt idx="111">
                  <c:v>23.301500999999988</c:v>
                </c:pt>
                <c:pt idx="112">
                  <c:v>20.572281</c:v>
                </c:pt>
                <c:pt idx="113">
                  <c:v>16.756513000000002</c:v>
                </c:pt>
                <c:pt idx="114">
                  <c:v>13.262847000000002</c:v>
                </c:pt>
                <c:pt idx="115">
                  <c:v>9.1969699999999985</c:v>
                </c:pt>
                <c:pt idx="116">
                  <c:v>6.8951129999999861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400-4064-9485-4CB438CEB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0146304"/>
        <c:axId val="220193536"/>
      </c:scatterChart>
      <c:valAx>
        <c:axId val="220146304"/>
        <c:scaling>
          <c:logBase val="10"/>
          <c:orientation val="minMax"/>
          <c:max val="1300"/>
          <c:min val="1"/>
        </c:scaling>
        <c:delete val="0"/>
        <c:axPos val="b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minorGridlines>
          <c:spPr>
            <a:ln w="3175">
              <a:solidFill>
                <a:srgbClr val="C0C0C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lang="ja-JP" sz="1200" b="0" i="0" u="none" strike="noStrike" baseline="0">
                    <a:solidFill>
                      <a:srgbClr val="000000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sz="1050" dirty="0"/>
                  <a:t>Separation[</a:t>
                </a:r>
                <a:r>
                  <a:rPr lang="en-US" altLang="en-US" sz="1050" dirty="0"/>
                  <a:t>mm]</a:t>
                </a:r>
              </a:p>
            </c:rich>
          </c:tx>
          <c:layout>
            <c:manualLayout>
              <c:xMode val="edge"/>
              <c:yMode val="edge"/>
              <c:x val="0.3739014530792884"/>
              <c:y val="0.8950322985106213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0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en-US"/>
          </a:p>
        </c:txPr>
        <c:crossAx val="220193536"/>
        <c:crossesAt val="1"/>
        <c:crossBetween val="midCat"/>
      </c:valAx>
      <c:valAx>
        <c:axId val="220193536"/>
        <c:scaling>
          <c:logBase val="10"/>
          <c:orientation val="minMax"/>
          <c:max val="1000"/>
          <c:min val="1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minorGridlines>
          <c:spPr>
            <a:ln w="3175">
              <a:solidFill>
                <a:srgbClr val="C0C0C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lang="ja-JP" sz="1200" b="0" i="0" u="none" strike="noStrike" baseline="0">
                    <a:solidFill>
                      <a:srgbClr val="000000"/>
                    </a:solidFill>
                    <a:latin typeface="ＭＳ Ｐゴシック"/>
                    <a:ea typeface="ＭＳ Ｐゴシック"/>
                    <a:cs typeface="ＭＳ Ｐゴシック"/>
                  </a:defRPr>
                </a:pPr>
                <a:r>
                  <a:rPr lang="en-US" altLang="ja-JP" sz="1050" dirty="0"/>
                  <a:t>Figure</a:t>
                </a:r>
                <a:r>
                  <a:rPr lang="en-US" altLang="ja-JP" sz="1050" baseline="0" dirty="0"/>
                  <a:t> error</a:t>
                </a:r>
                <a:r>
                  <a:rPr lang="ja-JP" altLang="en-US" sz="1050" dirty="0"/>
                  <a:t> </a:t>
                </a:r>
                <a:r>
                  <a:rPr lang="en-US" altLang="en-US" sz="1050" dirty="0" err="1"/>
                  <a:t>rms</a:t>
                </a:r>
                <a:r>
                  <a:rPr lang="en-US" altLang="en-US" sz="1050" dirty="0"/>
                  <a:t> [nm]</a:t>
                </a:r>
              </a:p>
            </c:rich>
          </c:tx>
          <c:layout>
            <c:manualLayout>
              <c:xMode val="edge"/>
              <c:yMode val="edge"/>
              <c:x val="7.47623093961782E-2"/>
              <c:y val="0.19865796349939996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000" b="0" i="0" u="none" strike="noStrike" baseline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</a:defRPr>
            </a:pPr>
            <a:endParaRPr lang="en-US"/>
          </a:p>
        </c:txPr>
        <c:crossAx val="220146304"/>
        <c:crossesAt val="1.000000000000004E-4"/>
        <c:crossBetween val="midCat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ＭＳ Ｐゴシック"/>
          <a:ea typeface="ＭＳ Ｐゴシック"/>
          <a:cs typeface="ＭＳ Ｐゴシック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ADDED-9943-438F-9F22-CAAFF218899F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ACBE5-A3C6-4CFF-B8B7-68D861077F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56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772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66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optical</a:t>
            </a:r>
            <a:r>
              <a:rPr kumimoji="1" lang="en-US" altLang="ja-JP" baseline="0" dirty="0"/>
              <a:t> layout of interferometer.</a:t>
            </a:r>
          </a:p>
          <a:p>
            <a:r>
              <a:rPr kumimoji="1" lang="en-US" altLang="ja-JP" baseline="0" dirty="0"/>
              <a:t>Collimated beam is diffracted by computer generated hologram which produces wave front same of mirror shape</a:t>
            </a:r>
          </a:p>
          <a:p>
            <a:pPr marL="0" indent="0">
              <a:buNone/>
            </a:pPr>
            <a:r>
              <a:rPr lang="en-US" altLang="ja-JP" dirty="0"/>
              <a:t>Test beam</a:t>
            </a:r>
          </a:p>
          <a:p>
            <a:pPr marL="0" indent="0">
              <a:buNone/>
            </a:pPr>
            <a:r>
              <a:rPr lang="en-US" altLang="ja-JP" dirty="0"/>
              <a:t>Goes through the CGH as 1</a:t>
            </a:r>
            <a:r>
              <a:rPr lang="en-US" altLang="ja-JP" baseline="30000" dirty="0"/>
              <a:t>th</a:t>
            </a:r>
            <a:r>
              <a:rPr lang="en-US" altLang="ja-JP" dirty="0"/>
              <a:t> order and back through as 0</a:t>
            </a:r>
            <a:r>
              <a:rPr lang="en-US" altLang="ja-JP" baseline="30000" dirty="0"/>
              <a:t>st</a:t>
            </a:r>
            <a:r>
              <a:rPr lang="en-US" altLang="ja-JP" dirty="0"/>
              <a:t> order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Reference beam</a:t>
            </a:r>
          </a:p>
          <a:p>
            <a:pPr marL="0" indent="0">
              <a:buNone/>
            </a:pPr>
            <a:r>
              <a:rPr lang="en-US" altLang="ja-JP" dirty="0"/>
              <a:t>Goes through the CGH as 0</a:t>
            </a:r>
            <a:r>
              <a:rPr lang="en-US" altLang="ja-JP" baseline="30000" dirty="0"/>
              <a:t>th</a:t>
            </a:r>
            <a:r>
              <a:rPr lang="en-US" altLang="ja-JP" dirty="0"/>
              <a:t> order and back through as 1</a:t>
            </a:r>
            <a:r>
              <a:rPr lang="en-US" altLang="ja-JP" baseline="30000" dirty="0"/>
              <a:t>st</a:t>
            </a:r>
            <a:r>
              <a:rPr lang="en-US" altLang="ja-JP" dirty="0"/>
              <a:t> order</a:t>
            </a:r>
            <a:r>
              <a:rPr lang="ja-JP" altLang="en-US" baseline="0" dirty="0"/>
              <a:t> </a:t>
            </a:r>
            <a:r>
              <a:rPr lang="en-US" altLang="ja-JP" baseline="0" dirty="0"/>
              <a:t>and </a:t>
            </a:r>
            <a:r>
              <a:rPr lang="en-US" altLang="ja-JP" baseline="0" dirty="0" err="1"/>
              <a:t>interferogram</a:t>
            </a:r>
            <a:r>
              <a:rPr lang="en-US" altLang="ja-JP" baseline="0" dirty="0"/>
              <a:t> is projected on the detector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This test system realize semi common pass between</a:t>
            </a:r>
            <a:r>
              <a:rPr lang="en-US" altLang="ja-JP" baseline="0" dirty="0"/>
              <a:t> test and reference beam which guarantees r</a:t>
            </a:r>
            <a:r>
              <a:rPr lang="en-US" altLang="ja-JP" dirty="0"/>
              <a:t>obustness against turbulence and vibration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6886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5173D-7366-4268-B8AC-7DBF29C9406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718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9577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512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397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354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30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918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8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5173D-7366-4268-B8AC-7DBF29C9406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10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5173D-7366-4268-B8AC-7DBF29C9406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9244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5173D-7366-4268-B8AC-7DBF29C9406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938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748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371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ACBE5-A3C6-4CFF-B8B7-68D861077F9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234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5D4C45F-B801-45DA-B03F-D58E8342E1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1413" y="754063"/>
            <a:ext cx="4391025" cy="3294062"/>
          </a:xfrm>
        </p:spPr>
      </p:sp>
      <p:sp>
        <p:nvSpPr>
          <p:cNvPr id="21507" name="Text Placeholder 2">
            <a:extLst>
              <a:ext uri="{FF2B5EF4-FFF2-40B4-BE49-F238E27FC236}">
                <a16:creationId xmlns:a16="http://schemas.microsoft.com/office/drawing/2014/main" id="{14A55028-F132-471D-88C3-BD35E58DAE3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chemeClr val="accent2"/>
          </a:solidFill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ja-JP" sz="2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38963869-B024-46EE-9491-F7020041B6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00C14FD3-3FEB-4337-BAAF-03BCEF44276A}" type="slidenum">
              <a:rPr altLang="en-US" sz="1200">
                <a:ea typeface="ＭＳ 明朝" panose="02020609040205080304" pitchFamily="17" charset="-128"/>
              </a:rPr>
              <a:pPr/>
              <a:t>41</a:t>
            </a:fld>
            <a:endParaRPr lang="ja-JP" altLang="en-US" sz="1200"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0212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イメージプレースホルダ 1">
            <a:extLst>
              <a:ext uri="{FF2B5EF4-FFF2-40B4-BE49-F238E27FC236}">
                <a16:creationId xmlns:a16="http://schemas.microsoft.com/office/drawing/2014/main" id="{DBC42AC8-2ACB-444C-BB08-7A08AF26EE2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1413" y="754063"/>
            <a:ext cx="4391025" cy="3294062"/>
          </a:xfrm>
        </p:spPr>
      </p:sp>
      <p:sp>
        <p:nvSpPr>
          <p:cNvPr id="23555" name="文字列プレースホルダ 2">
            <a:extLst>
              <a:ext uri="{FF2B5EF4-FFF2-40B4-BE49-F238E27FC236}">
                <a16:creationId xmlns:a16="http://schemas.microsoft.com/office/drawing/2014/main" id="{7925AAB7-7933-463A-9B9B-E2AE6305ED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987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227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2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99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49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674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039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1E6EB-1606-4B24-B6D7-539F95E74A6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37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06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14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2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213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74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12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22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01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25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35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03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C8F-47AE-47E7-A1F3-9673A4893549}" type="datetimeFigureOut">
              <a:rPr kumimoji="1" lang="ja-JP" altLang="en-US" smtClean="0"/>
              <a:t>2023/9/12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F3164-B4E9-4488-BC63-68CD237742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67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../&#23713;&#23665;&#26032;&#25216;&#34899;&#26395;&#36960;&#37857;/&#12503;&#12524;&#12476;&#12531;/tel_movie.wmv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../&#23713;&#23665;&#26032;&#25216;&#34899;&#26395;&#36960;&#37857;/&#12503;&#12524;&#12476;&#12531;/tel_movie.wmv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屋内, テーブル, ケーキ, 座る が含まれている画像&#10;&#10;自動的に生成された説明">
            <a:extLst>
              <a:ext uri="{FF2B5EF4-FFF2-40B4-BE49-F238E27FC236}">
                <a16:creationId xmlns:a16="http://schemas.microsoft.com/office/drawing/2014/main" id="{5F801ABF-1F0E-346C-BE1F-D17269C51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4" r="25948"/>
          <a:stretch/>
        </p:blipFill>
        <p:spPr>
          <a:xfrm>
            <a:off x="546652" y="-223630"/>
            <a:ext cx="5640114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0068C0-DAE9-443A-9D91-49EE7CA43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-US" altLang="ja-JP" dirty="0" err="1"/>
              <a:t>Seimei</a:t>
            </a:r>
            <a:r>
              <a:rPr kumimoji="1" lang="en-US" altLang="ja-JP" dirty="0"/>
              <a:t> </a:t>
            </a:r>
            <a:br>
              <a:rPr kumimoji="1" lang="en-US" altLang="ja-JP" dirty="0"/>
            </a:br>
            <a:r>
              <a:rPr kumimoji="1" lang="en-US" altLang="ja-JP" dirty="0"/>
              <a:t>Telescope</a:t>
            </a:r>
            <a:endParaRPr kumimoji="1" lang="ja-JP" alt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BA797339-F840-4E0F-949C-976A23225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114" y="3633569"/>
            <a:ext cx="6858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ja-JP" dirty="0"/>
              <a:t>Mikio Kurita</a:t>
            </a:r>
          </a:p>
          <a:p>
            <a:pPr algn="r"/>
            <a:r>
              <a:rPr lang="en-US" altLang="ja-JP" dirty="0"/>
              <a:t>Kyoto Univ.</a:t>
            </a:r>
          </a:p>
          <a:p>
            <a:pPr algn="r"/>
            <a:r>
              <a:rPr lang="en-US" altLang="ja-JP" dirty="0"/>
              <a:t>20230717</a:t>
            </a:r>
          </a:p>
          <a:p>
            <a:pPr algn="r"/>
            <a:r>
              <a:rPr kumimoji="1" lang="en-US" altLang="ja-JP" dirty="0"/>
              <a:t>ICISE, Quy Nhon, Vietnam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0332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Problem of Direct Support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6856" y="4912568"/>
            <a:ext cx="8229600" cy="175679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The error induced by a direct support </a:t>
            </a:r>
            <a:r>
              <a:rPr lang="en-US" altLang="ja-JP" dirty="0"/>
              <a:t>comes up to</a:t>
            </a:r>
            <a:r>
              <a:rPr kumimoji="1" lang="en-US" altLang="ja-JP" dirty="0"/>
              <a:t> several microns, in case of large but thin optics.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2483768" y="1471646"/>
            <a:ext cx="4321225" cy="3259138"/>
            <a:chOff x="2123728" y="3554764"/>
            <a:chExt cx="4321225" cy="3259138"/>
          </a:xfrm>
        </p:grpSpPr>
        <p:grpSp>
          <p:nvGrpSpPr>
            <p:cNvPr id="4" name="グループ化 37"/>
            <p:cNvGrpSpPr>
              <a:grpSpLocks/>
            </p:cNvGrpSpPr>
            <p:nvPr/>
          </p:nvGrpSpPr>
          <p:grpSpPr bwMode="auto">
            <a:xfrm>
              <a:off x="2123728" y="3554764"/>
              <a:ext cx="4321225" cy="3259138"/>
              <a:chOff x="-828376" y="3573016"/>
              <a:chExt cx="4320256" cy="3259466"/>
            </a:xfrm>
          </p:grpSpPr>
          <p:pic>
            <p:nvPicPr>
              <p:cNvPr id="5" name="Picture 1028" descr="F:\compaq080916\desktop\ナノオプト\技術検討会\第20回技術検討会\裏面影響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1560" y="3573016"/>
                <a:ext cx="2880320" cy="3259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テキスト ボックス 4"/>
              <p:cNvSpPr txBox="1">
                <a:spLocks noChangeArrowheads="1"/>
              </p:cNvSpPr>
              <p:nvPr/>
            </p:nvSpPr>
            <p:spPr bwMode="auto">
              <a:xfrm>
                <a:off x="-828376" y="3645024"/>
                <a:ext cx="1493984" cy="369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Calibri" pitchFamily="34" charset="0"/>
                  </a:rPr>
                  <a:t>Before setting</a:t>
                </a:r>
                <a:endParaRPr lang="ja-JP" altLang="en-US" dirty="0">
                  <a:latin typeface="Calibri" pitchFamily="34" charset="0"/>
                </a:endParaRPr>
              </a:p>
            </p:txBody>
          </p:sp>
          <p:sp>
            <p:nvSpPr>
              <p:cNvPr id="7" name="テキスト ボックス 5"/>
              <p:cNvSpPr txBox="1">
                <a:spLocks noChangeArrowheads="1"/>
              </p:cNvSpPr>
              <p:nvPr/>
            </p:nvSpPr>
            <p:spPr bwMode="auto">
              <a:xfrm>
                <a:off x="-828376" y="4581128"/>
                <a:ext cx="1577514" cy="646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Calibri" pitchFamily="34" charset="0"/>
                  </a:rPr>
                  <a:t>After setting</a:t>
                </a:r>
              </a:p>
              <a:p>
                <a:r>
                  <a:rPr lang="en-US" altLang="ja-JP" dirty="0">
                    <a:latin typeface="Calibri" pitchFamily="34" charset="0"/>
                  </a:rPr>
                  <a:t>(Stress loaded)</a:t>
                </a:r>
                <a:endParaRPr lang="ja-JP" altLang="en-US" dirty="0">
                  <a:latin typeface="Calibri" pitchFamily="34" charset="0"/>
                </a:endParaRPr>
              </a:p>
            </p:txBody>
          </p:sp>
          <p:sp>
            <p:nvSpPr>
              <p:cNvPr id="8" name="テキスト ボックス 6"/>
              <p:cNvSpPr txBox="1">
                <a:spLocks noChangeArrowheads="1"/>
              </p:cNvSpPr>
              <p:nvPr/>
            </p:nvSpPr>
            <p:spPr bwMode="auto">
              <a:xfrm>
                <a:off x="-828376" y="5373216"/>
                <a:ext cx="990755" cy="369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Calibri" pitchFamily="34" charset="0"/>
                  </a:rPr>
                  <a:t>Grinding</a:t>
                </a:r>
                <a:endParaRPr lang="ja-JP" altLang="en-US" dirty="0">
                  <a:latin typeface="Calibri" pitchFamily="34" charset="0"/>
                </a:endParaRPr>
              </a:p>
            </p:txBody>
          </p:sp>
          <p:sp>
            <p:nvSpPr>
              <p:cNvPr id="9" name="テキスト ボックス 7"/>
              <p:cNvSpPr txBox="1">
                <a:spLocks noChangeArrowheads="1"/>
              </p:cNvSpPr>
              <p:nvPr/>
            </p:nvSpPr>
            <p:spPr bwMode="auto">
              <a:xfrm>
                <a:off x="-828376" y="6093296"/>
                <a:ext cx="1731561" cy="646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ja-JP" dirty="0">
                    <a:latin typeface="Calibri" pitchFamily="34" charset="0"/>
                  </a:rPr>
                  <a:t>After grinding</a:t>
                </a:r>
              </a:p>
              <a:p>
                <a:r>
                  <a:rPr lang="en-US" altLang="ja-JP" dirty="0">
                    <a:latin typeface="Calibri" pitchFamily="34" charset="0"/>
                  </a:rPr>
                  <a:t>(Stress released)</a:t>
                </a:r>
                <a:endParaRPr lang="ja-JP" altLang="en-US" dirty="0">
                  <a:latin typeface="Calibri" pitchFamily="34" charset="0"/>
                </a:endParaRPr>
              </a:p>
            </p:txBody>
          </p:sp>
        </p:grpSp>
        <p:sp>
          <p:nvSpPr>
            <p:cNvPr id="10" name="正方形/長方形 9"/>
            <p:cNvSpPr/>
            <p:nvPr/>
          </p:nvSpPr>
          <p:spPr>
            <a:xfrm>
              <a:off x="3743028" y="4897789"/>
              <a:ext cx="2520950" cy="14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743028" y="5643914"/>
              <a:ext cx="2520950" cy="14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743028" y="6578952"/>
              <a:ext cx="2520950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743028" y="4131027"/>
              <a:ext cx="2520950" cy="144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sp>
        <p:nvSpPr>
          <p:cNvPr id="16" name="正方形/長方形 15"/>
          <p:cNvSpPr/>
          <p:nvPr/>
        </p:nvSpPr>
        <p:spPr>
          <a:xfrm>
            <a:off x="7524328" y="2370"/>
            <a:ext cx="153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Mirror Factory</a:t>
            </a:r>
            <a:endParaRPr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04048" y="1557893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Calibri" pitchFamily="34" charset="0"/>
              </a:rPr>
              <a:t>blank</a:t>
            </a:r>
            <a:endParaRPr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544647" y="1935474"/>
            <a:ext cx="175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Calibri" pitchFamily="34" charset="0"/>
              </a:rPr>
              <a:t>machinery table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505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Kinematic Support Grinding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ja-JP" dirty="0"/>
              <a:t>Three fixed points for kinematic support (without over constraint).</a:t>
            </a:r>
          </a:p>
          <a:p>
            <a:r>
              <a:rPr lang="en-US" altLang="ja-JP" dirty="0"/>
              <a:t>Multi springs to assist of the support and to reduce friction between the segment and fixed points</a:t>
            </a:r>
          </a:p>
          <a:p>
            <a:r>
              <a:rPr lang="en-US" altLang="ja-JP" dirty="0"/>
              <a:t>The deformation induced by grinding pressure was simulated beforehand, and then a stone is controlled to correct the deformation. </a:t>
            </a:r>
            <a:endParaRPr kumimoji="1" lang="ja-JP" altLang="en-US" dirty="0"/>
          </a:p>
        </p:txBody>
      </p:sp>
      <p:grpSp>
        <p:nvGrpSpPr>
          <p:cNvPr id="4" name="グループ化 3"/>
          <p:cNvGrpSpPr>
            <a:grpSpLocks/>
          </p:cNvGrpSpPr>
          <p:nvPr/>
        </p:nvGrpSpPr>
        <p:grpSpPr bwMode="auto">
          <a:xfrm>
            <a:off x="382588" y="4375150"/>
            <a:ext cx="3886200" cy="2246531"/>
            <a:chOff x="4953000" y="3886200"/>
            <a:chExt cx="3886200" cy="2246531"/>
          </a:xfrm>
        </p:grpSpPr>
        <p:pic>
          <p:nvPicPr>
            <p:cNvPr id="5" name="Picture 4" descr="F:\compaq080916\desktop\ナノオプト\技術検討会\第20回技術検討会\ばね支持_固定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400550"/>
              <a:ext cx="946150" cy="102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F:\compaq080916\desktop\ナノオプト\技術検討会\第20回技術検討会\ばね支持_ばね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9738" y="4433888"/>
              <a:ext cx="1074737" cy="960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F:\compaq080916\desktop\ナノオプト\技術検討会\第20回技術検討会\ばね支持_ばね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07075" y="4433888"/>
              <a:ext cx="1074738" cy="960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F:\compaq080916\desktop\ナノオプト\技術検討会\第20回技術検討会\ばね支持_固定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53000" y="4400550"/>
              <a:ext cx="946150" cy="1027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029200" y="3886200"/>
              <a:ext cx="3657600" cy="609600"/>
            </a:xfrm>
            <a:prstGeom prst="rect">
              <a:avLst/>
            </a:prstGeom>
            <a:solidFill>
              <a:srgbClr val="FFFF99"/>
            </a:solidFill>
            <a:ln w="3175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ja-JP" altLang="en-US">
                <a:latin typeface="Calibri" pitchFamily="34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6096000" y="4038600"/>
              <a:ext cx="1371600" cy="369332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dirty="0">
                  <a:latin typeface="Calibri" pitchFamily="34" charset="0"/>
                </a:rPr>
                <a:t>Segment</a:t>
              </a:r>
              <a:endParaRPr lang="ja-JP" altLang="en-US" dirty="0">
                <a:latin typeface="Calibri" pitchFamily="34" charset="0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5029200" y="5486400"/>
              <a:ext cx="990600" cy="646331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dirty="0">
                  <a:latin typeface="Calibri" pitchFamily="34" charset="0"/>
                </a:rPr>
                <a:t>Fixed point</a:t>
              </a:r>
              <a:endParaRPr lang="ja-JP" altLang="en-US" dirty="0">
                <a:latin typeface="Calibri" pitchFamily="34" charset="0"/>
              </a:endParaRP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7848600" y="5486400"/>
              <a:ext cx="990600" cy="646331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dirty="0">
                  <a:latin typeface="Calibri" pitchFamily="34" charset="0"/>
                </a:rPr>
                <a:t>Fixed point</a:t>
              </a:r>
              <a:endParaRPr lang="ja-JP" altLang="en-US" dirty="0">
                <a:latin typeface="Calibri" pitchFamily="34" charset="0"/>
              </a:endParaRP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5969000" y="5486400"/>
              <a:ext cx="990600" cy="369332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dirty="0">
                  <a:latin typeface="Calibri" pitchFamily="34" charset="0"/>
                </a:rPr>
                <a:t>Spring</a:t>
              </a:r>
              <a:endParaRPr lang="ja-JP" altLang="en-US" dirty="0">
                <a:latin typeface="Calibri" pitchFamily="34" charset="0"/>
              </a:endParaRP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6908800" y="5486400"/>
              <a:ext cx="990600" cy="369332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ja-JP" dirty="0">
                  <a:latin typeface="Calibri" pitchFamily="34" charset="0"/>
                </a:rPr>
                <a:t>Spring</a:t>
              </a:r>
              <a:endParaRPr lang="ja-JP" altLang="en-US" dirty="0">
                <a:latin typeface="Calibri" pitchFamily="34" charset="0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4953000" y="4537075"/>
              <a:ext cx="228600" cy="873125"/>
            </a:xfrm>
            <a:prstGeom prst="rect">
              <a:avLst/>
            </a:prstGeom>
            <a:solidFill>
              <a:schemeClr val="bg1"/>
            </a:solidFill>
            <a:ln w="317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ja-JP" altLang="en-US">
                <a:latin typeface="Calibri" pitchFamily="34" charset="0"/>
              </a:endParaRPr>
            </a:p>
          </p:txBody>
        </p:sp>
      </p:grpSp>
      <p:grpSp>
        <p:nvGrpSpPr>
          <p:cNvPr id="16" name="グループ化 15"/>
          <p:cNvGrpSpPr>
            <a:grpSpLocks/>
          </p:cNvGrpSpPr>
          <p:nvPr/>
        </p:nvGrpSpPr>
        <p:grpSpPr bwMode="auto">
          <a:xfrm>
            <a:off x="4630738" y="4077072"/>
            <a:ext cx="4400550" cy="2450146"/>
            <a:chOff x="1827213" y="3692569"/>
            <a:chExt cx="5489575" cy="3056793"/>
          </a:xfrm>
        </p:grpSpPr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5286375" y="4749800"/>
              <a:ext cx="1752600" cy="0"/>
            </a:xfrm>
            <a:prstGeom prst="line">
              <a:avLst/>
            </a:prstGeom>
            <a:noFill/>
            <a:ln w="88900">
              <a:solidFill>
                <a:srgbClr val="FFCC66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二等辺三角形 17"/>
            <p:cNvSpPr/>
            <p:nvPr/>
          </p:nvSpPr>
          <p:spPr bwMode="auto">
            <a:xfrm>
              <a:off x="5374049" y="4789335"/>
              <a:ext cx="152488" cy="227765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9" name="二等辺三角形 18"/>
            <p:cNvSpPr/>
            <p:nvPr/>
          </p:nvSpPr>
          <p:spPr bwMode="auto">
            <a:xfrm>
              <a:off x="6780109" y="4789335"/>
              <a:ext cx="152488" cy="227765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0" name="円/楕円 19"/>
            <p:cNvSpPr/>
            <p:nvPr/>
          </p:nvSpPr>
          <p:spPr bwMode="auto">
            <a:xfrm>
              <a:off x="5031445" y="4157537"/>
              <a:ext cx="532719" cy="5327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1" name="フリーフォーム 20"/>
            <p:cNvSpPr/>
            <p:nvPr/>
          </p:nvSpPr>
          <p:spPr bwMode="auto">
            <a:xfrm>
              <a:off x="5288417" y="4439331"/>
              <a:ext cx="1766495" cy="113113"/>
            </a:xfrm>
            <a:custGeom>
              <a:avLst/>
              <a:gdLst>
                <a:gd name="connsiteX0" fmla="*/ 0 w 1766888"/>
                <a:gd name="connsiteY0" fmla="*/ 47625 h 155575"/>
                <a:gd name="connsiteX1" fmla="*/ 238125 w 1766888"/>
                <a:gd name="connsiteY1" fmla="*/ 147637 h 155575"/>
                <a:gd name="connsiteX2" fmla="*/ 876300 w 1766888"/>
                <a:gd name="connsiteY2" fmla="*/ 0 h 155575"/>
                <a:gd name="connsiteX3" fmla="*/ 1500188 w 1766888"/>
                <a:gd name="connsiteY3" fmla="*/ 147637 h 155575"/>
                <a:gd name="connsiteX4" fmla="*/ 1766888 w 1766888"/>
                <a:gd name="connsiteY4" fmla="*/ 23812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6888" h="155575">
                  <a:moveTo>
                    <a:pt x="0" y="47625"/>
                  </a:moveTo>
                  <a:cubicBezTo>
                    <a:pt x="46037" y="101600"/>
                    <a:pt x="92075" y="155575"/>
                    <a:pt x="238125" y="147637"/>
                  </a:cubicBezTo>
                  <a:cubicBezTo>
                    <a:pt x="384175" y="139700"/>
                    <a:pt x="665956" y="0"/>
                    <a:pt x="876300" y="0"/>
                  </a:cubicBezTo>
                  <a:cubicBezTo>
                    <a:pt x="1086644" y="0"/>
                    <a:pt x="1351757" y="143668"/>
                    <a:pt x="1500188" y="147637"/>
                  </a:cubicBezTo>
                  <a:cubicBezTo>
                    <a:pt x="1648619" y="151606"/>
                    <a:pt x="1710532" y="47624"/>
                    <a:pt x="1766888" y="23812"/>
                  </a:cubicBezTo>
                </a:path>
              </a:pathLst>
            </a:custGeom>
            <a:ln w="19050">
              <a:solidFill>
                <a:schemeClr val="tx1"/>
              </a:solidFill>
              <a:tailEnd type="arrow"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5295900" y="6011863"/>
              <a:ext cx="1752600" cy="0"/>
            </a:xfrm>
            <a:prstGeom prst="line">
              <a:avLst/>
            </a:prstGeom>
            <a:noFill/>
            <a:ln w="88900">
              <a:solidFill>
                <a:srgbClr val="FFCC66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二等辺三角形 22"/>
            <p:cNvSpPr/>
            <p:nvPr/>
          </p:nvSpPr>
          <p:spPr bwMode="auto">
            <a:xfrm>
              <a:off x="5383951" y="6052932"/>
              <a:ext cx="152489" cy="229745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4" name="二等辺三角形 23"/>
            <p:cNvSpPr/>
            <p:nvPr/>
          </p:nvSpPr>
          <p:spPr bwMode="auto">
            <a:xfrm>
              <a:off x="6790011" y="6052932"/>
              <a:ext cx="152489" cy="229745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5" name="円/楕円 24"/>
            <p:cNvSpPr/>
            <p:nvPr/>
          </p:nvSpPr>
          <p:spPr bwMode="auto">
            <a:xfrm>
              <a:off x="6784070" y="5419153"/>
              <a:ext cx="532718" cy="5347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6" name="フリーフォーム 25"/>
            <p:cNvSpPr>
              <a:spLocks noChangeAspect="1"/>
            </p:cNvSpPr>
            <p:nvPr/>
          </p:nvSpPr>
          <p:spPr bwMode="auto">
            <a:xfrm>
              <a:off x="5297941" y="5645635"/>
              <a:ext cx="1767600" cy="145656"/>
            </a:xfrm>
            <a:custGeom>
              <a:avLst/>
              <a:gdLst>
                <a:gd name="connsiteX0" fmla="*/ 0 w 1766888"/>
                <a:gd name="connsiteY0" fmla="*/ 47625 h 155575"/>
                <a:gd name="connsiteX1" fmla="*/ 238125 w 1766888"/>
                <a:gd name="connsiteY1" fmla="*/ 147637 h 155575"/>
                <a:gd name="connsiteX2" fmla="*/ 876300 w 1766888"/>
                <a:gd name="connsiteY2" fmla="*/ 0 h 155575"/>
                <a:gd name="connsiteX3" fmla="*/ 1500188 w 1766888"/>
                <a:gd name="connsiteY3" fmla="*/ 147637 h 155575"/>
                <a:gd name="connsiteX4" fmla="*/ 1766888 w 1766888"/>
                <a:gd name="connsiteY4" fmla="*/ 23812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6888" h="155575">
                  <a:moveTo>
                    <a:pt x="0" y="47625"/>
                  </a:moveTo>
                  <a:cubicBezTo>
                    <a:pt x="46037" y="101600"/>
                    <a:pt x="92075" y="155575"/>
                    <a:pt x="238125" y="147637"/>
                  </a:cubicBezTo>
                  <a:cubicBezTo>
                    <a:pt x="384175" y="139700"/>
                    <a:pt x="665956" y="0"/>
                    <a:pt x="876300" y="0"/>
                  </a:cubicBezTo>
                  <a:cubicBezTo>
                    <a:pt x="1086644" y="0"/>
                    <a:pt x="1351757" y="143668"/>
                    <a:pt x="1500188" y="147637"/>
                  </a:cubicBezTo>
                  <a:cubicBezTo>
                    <a:pt x="1648619" y="151606"/>
                    <a:pt x="1710532" y="47624"/>
                    <a:pt x="1766888" y="23812"/>
                  </a:cubicBezTo>
                </a:path>
              </a:pathLst>
            </a:custGeom>
            <a:ln w="19050">
              <a:solidFill>
                <a:schemeClr val="tx1"/>
              </a:solidFill>
              <a:tailEnd type="arrow"/>
            </a:ln>
            <a:scene3d>
              <a:camera prst="orthographicFront">
                <a:rot lat="0" lon="10799999" rev="107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grpSp>
          <p:nvGrpSpPr>
            <p:cNvPr id="27" name="グループ化 10"/>
            <p:cNvGrpSpPr>
              <a:grpSpLocks/>
            </p:cNvGrpSpPr>
            <p:nvPr/>
          </p:nvGrpSpPr>
          <p:grpSpPr bwMode="auto">
            <a:xfrm>
              <a:off x="1827213" y="4163312"/>
              <a:ext cx="2006600" cy="861648"/>
              <a:chOff x="2716824" y="3979984"/>
              <a:chExt cx="2007576" cy="861648"/>
            </a:xfrm>
          </p:grpSpPr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>
                <a:off x="2971800" y="4572000"/>
                <a:ext cx="1752600" cy="0"/>
              </a:xfrm>
              <a:prstGeom prst="line">
                <a:avLst/>
              </a:prstGeom>
              <a:noFill/>
              <a:ln w="8890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1" name="二等辺三角形 40"/>
              <p:cNvSpPr/>
              <p:nvPr/>
            </p:nvSpPr>
            <p:spPr>
              <a:xfrm>
                <a:off x="3059595" y="4611949"/>
                <a:ext cx="152562" cy="229745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42" name="二等辺三角形 41"/>
              <p:cNvSpPr/>
              <p:nvPr/>
            </p:nvSpPr>
            <p:spPr>
              <a:xfrm>
                <a:off x="4466338" y="4611949"/>
                <a:ext cx="152562" cy="229745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2716824" y="3980150"/>
                <a:ext cx="532978" cy="53475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cxnSp>
            <p:nvCxnSpPr>
              <p:cNvPr id="44" name="直線矢印コネクタ 43"/>
              <p:cNvCxnSpPr/>
              <p:nvPr/>
            </p:nvCxnSpPr>
            <p:spPr>
              <a:xfrm>
                <a:off x="2972416" y="4267332"/>
                <a:ext cx="1751495" cy="19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2082800" y="6011863"/>
              <a:ext cx="1751013" cy="0"/>
            </a:xfrm>
            <a:prstGeom prst="line">
              <a:avLst/>
            </a:prstGeom>
            <a:noFill/>
            <a:ln w="88900">
              <a:solidFill>
                <a:srgbClr val="FFCC66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二等辺三角形 28"/>
            <p:cNvSpPr/>
            <p:nvPr/>
          </p:nvSpPr>
          <p:spPr bwMode="auto">
            <a:xfrm>
              <a:off x="2169817" y="6052932"/>
              <a:ext cx="152488" cy="229745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0" name="二等辺三角形 29"/>
            <p:cNvSpPr/>
            <p:nvPr/>
          </p:nvSpPr>
          <p:spPr bwMode="auto">
            <a:xfrm>
              <a:off x="3575877" y="6052932"/>
              <a:ext cx="152488" cy="229745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1" name="円/楕円 30"/>
            <p:cNvSpPr/>
            <p:nvPr/>
          </p:nvSpPr>
          <p:spPr bwMode="auto">
            <a:xfrm>
              <a:off x="3569935" y="5419153"/>
              <a:ext cx="534699" cy="5347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cxnSp>
          <p:nvCxnSpPr>
            <p:cNvPr id="32" name="直線矢印コネクタ 31"/>
            <p:cNvCxnSpPr/>
            <p:nvPr/>
          </p:nvCxnSpPr>
          <p:spPr bwMode="auto">
            <a:xfrm>
              <a:off x="2082681" y="5706335"/>
              <a:ext cx="1750644" cy="19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フリーフォーム 32"/>
            <p:cNvSpPr/>
            <p:nvPr/>
          </p:nvSpPr>
          <p:spPr bwMode="auto">
            <a:xfrm>
              <a:off x="2082681" y="5920235"/>
              <a:ext cx="1764506" cy="73280"/>
            </a:xfrm>
            <a:custGeom>
              <a:avLst/>
              <a:gdLst>
                <a:gd name="connsiteX0" fmla="*/ 0 w 1766888"/>
                <a:gd name="connsiteY0" fmla="*/ 47625 h 155575"/>
                <a:gd name="connsiteX1" fmla="*/ 238125 w 1766888"/>
                <a:gd name="connsiteY1" fmla="*/ 147637 h 155575"/>
                <a:gd name="connsiteX2" fmla="*/ 876300 w 1766888"/>
                <a:gd name="connsiteY2" fmla="*/ 0 h 155575"/>
                <a:gd name="connsiteX3" fmla="*/ 1500188 w 1766888"/>
                <a:gd name="connsiteY3" fmla="*/ 147637 h 155575"/>
                <a:gd name="connsiteX4" fmla="*/ 1766888 w 1766888"/>
                <a:gd name="connsiteY4" fmla="*/ 23812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6888" h="155575">
                  <a:moveTo>
                    <a:pt x="0" y="47625"/>
                  </a:moveTo>
                  <a:cubicBezTo>
                    <a:pt x="46037" y="101600"/>
                    <a:pt x="92075" y="155575"/>
                    <a:pt x="238125" y="147637"/>
                  </a:cubicBezTo>
                  <a:cubicBezTo>
                    <a:pt x="384175" y="139700"/>
                    <a:pt x="665956" y="0"/>
                    <a:pt x="876300" y="0"/>
                  </a:cubicBezTo>
                  <a:cubicBezTo>
                    <a:pt x="1086644" y="0"/>
                    <a:pt x="1351757" y="143668"/>
                    <a:pt x="1500188" y="147637"/>
                  </a:cubicBezTo>
                  <a:cubicBezTo>
                    <a:pt x="1648619" y="151606"/>
                    <a:pt x="1710532" y="47624"/>
                    <a:pt x="1766888" y="23812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4" name="下矢印 33"/>
            <p:cNvSpPr/>
            <p:nvPr/>
          </p:nvSpPr>
          <p:spPr bwMode="auto">
            <a:xfrm>
              <a:off x="2767888" y="5215156"/>
              <a:ext cx="376270" cy="2277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5" name="下矢印 34"/>
            <p:cNvSpPr/>
            <p:nvPr/>
          </p:nvSpPr>
          <p:spPr bwMode="auto">
            <a:xfrm>
              <a:off x="6013707" y="5215156"/>
              <a:ext cx="376270" cy="2277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6" name="Text Box 4"/>
            <p:cNvSpPr txBox="1">
              <a:spLocks noChangeArrowheads="1"/>
            </p:cNvSpPr>
            <p:nvPr/>
          </p:nvSpPr>
          <p:spPr bwMode="auto">
            <a:xfrm>
              <a:off x="1827213" y="3692569"/>
              <a:ext cx="2019973" cy="72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79413" indent="-379413" algn="ctr" eaLnBrk="0" hangingPunct="0"/>
              <a:r>
                <a:rPr lang="en-US" altLang="ja-JP" sz="1600" dirty="0">
                  <a:latin typeface="Calibri" pitchFamily="34" charset="0"/>
                </a:rPr>
                <a:t>Without correction</a:t>
              </a:r>
            </a:p>
          </p:txBody>
        </p:sp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5257237" y="3692569"/>
              <a:ext cx="1765300" cy="72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79413" indent="-379413" algn="ctr" eaLnBrk="0" hangingPunct="0"/>
              <a:r>
                <a:rPr lang="en-US" altLang="ja-JP" sz="1600" dirty="0">
                  <a:latin typeface="Calibri" pitchFamily="34" charset="0"/>
                </a:rPr>
                <a:t>With correction</a:t>
              </a:r>
              <a:endParaRPr lang="ja-JP" altLang="en-US" sz="1600" dirty="0">
                <a:latin typeface="Calibri" pitchFamily="34" charset="0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2297113" y="6019799"/>
              <a:ext cx="1295400" cy="72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9413" indent="-379413" algn="ctr" eaLnBrk="0" hangingPunct="0"/>
              <a:r>
                <a:rPr lang="en-US" altLang="ja-JP" sz="1600" dirty="0">
                  <a:solidFill>
                    <a:srgbClr val="0070C0"/>
                  </a:solidFill>
                  <a:latin typeface="Calibri" pitchFamily="34" charset="0"/>
                </a:rPr>
                <a:t>Figure Error</a:t>
              </a:r>
              <a:endParaRPr lang="ja-JP" altLang="en-US" sz="1600" dirty="0">
                <a:solidFill>
                  <a:srgbClr val="0070C0"/>
                </a:solidFill>
                <a:latin typeface="Calibri" pitchFamily="34" charset="0"/>
              </a:endParaRPr>
            </a:p>
          </p:txBody>
        </p:sp>
      </p:grpSp>
      <p:sp>
        <p:nvSpPr>
          <p:cNvPr id="46" name="正方形/長方形 45"/>
          <p:cNvSpPr/>
          <p:nvPr/>
        </p:nvSpPr>
        <p:spPr>
          <a:xfrm>
            <a:off x="7524328" y="2370"/>
            <a:ext cx="153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Mirror Factory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519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Kinematic Support Grinding</a:t>
            </a:r>
            <a:endParaRPr kumimoji="1" lang="ja-JP" altLang="en-US" dirty="0"/>
          </a:p>
        </p:txBody>
      </p:sp>
      <p:pic>
        <p:nvPicPr>
          <p:cNvPr id="4" name="Picture 2" descr="F:\compaq080916\desktop\ナノオプト\技術検討会\第20回技術検討会\集中荷重変形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923" t="22665" r="13933" b="26970"/>
          <a:stretch>
            <a:fillRect/>
          </a:stretch>
        </p:blipFill>
        <p:spPr bwMode="auto">
          <a:xfrm>
            <a:off x="5214639" y="1217450"/>
            <a:ext cx="3208883" cy="213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テキスト ボックス 5"/>
          <p:cNvSpPr txBox="1">
            <a:spLocks noChangeArrowheads="1"/>
          </p:cNvSpPr>
          <p:nvPr/>
        </p:nvSpPr>
        <p:spPr bwMode="auto">
          <a:xfrm>
            <a:off x="4427984" y="3305682"/>
            <a:ext cx="482856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Calibri" pitchFamily="34" charset="0"/>
              </a:rPr>
              <a:t>Deformation map </a:t>
            </a:r>
          </a:p>
          <a:p>
            <a:pPr algn="ctr"/>
            <a:r>
              <a:rPr lang="en-US" altLang="ja-JP" dirty="0">
                <a:latin typeface="Calibri" pitchFamily="34" charset="0"/>
              </a:rPr>
              <a:t>with grinding force of 5N</a:t>
            </a:r>
          </a:p>
          <a:p>
            <a:pPr algn="ctr"/>
            <a:r>
              <a:rPr lang="en-US" altLang="ja-JP" dirty="0">
                <a:latin typeface="Calibri" pitchFamily="34" charset="0"/>
              </a:rPr>
              <a:t>P-V = 5 um</a:t>
            </a:r>
          </a:p>
          <a:p>
            <a:pPr algn="ctr"/>
            <a:r>
              <a:rPr lang="en-US" altLang="ja-JP" dirty="0">
                <a:latin typeface="Calibri" pitchFamily="34" charset="0"/>
              </a:rPr>
              <a:t>The black points show the position of fixed points</a:t>
            </a:r>
            <a:endParaRPr lang="ja-JP" altLang="en-US" dirty="0">
              <a:latin typeface="Calibri" pitchFamily="34" charset="0"/>
            </a:endParaRPr>
          </a:p>
        </p:txBody>
      </p:sp>
      <p:pic>
        <p:nvPicPr>
          <p:cNvPr id="6" name="Picture 7" descr="G:\compaq080916\desktop\20111118-\1202三鷹WS\補正前.PNG"/>
          <p:cNvPicPr>
            <a:picLocks noChangeAspect="1" noChangeArrowheads="1"/>
          </p:cNvPicPr>
          <p:nvPr/>
        </p:nvPicPr>
        <p:blipFill>
          <a:blip r:embed="rId3" cstate="print"/>
          <a:srcRect r="16364"/>
          <a:stretch>
            <a:fillRect/>
          </a:stretch>
        </p:blipFill>
        <p:spPr bwMode="auto">
          <a:xfrm>
            <a:off x="323099" y="2636912"/>
            <a:ext cx="375457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図 6" descr="角度の定義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7842" y="5157192"/>
            <a:ext cx="2002183" cy="140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テキスト ボックス 5"/>
          <p:cNvSpPr txBox="1">
            <a:spLocks noChangeArrowheads="1"/>
          </p:cNvSpPr>
          <p:nvPr/>
        </p:nvSpPr>
        <p:spPr bwMode="auto">
          <a:xfrm>
            <a:off x="247601" y="5157192"/>
            <a:ext cx="381024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ja-JP" dirty="0">
                <a:latin typeface="Calibri" pitchFamily="34" charset="0"/>
              </a:rPr>
              <a:t>Figure error without the grinding pressure correction </a:t>
            </a:r>
          </a:p>
          <a:p>
            <a:r>
              <a:rPr lang="en-US" altLang="ja-JP" dirty="0">
                <a:latin typeface="Calibri" pitchFamily="34" charset="0"/>
              </a:rPr>
              <a:t>Each color of the lines corresponds </a:t>
            </a:r>
          </a:p>
          <a:p>
            <a:r>
              <a:rPr lang="en-US" altLang="ja-JP" dirty="0">
                <a:latin typeface="Calibri" pitchFamily="34" charset="0"/>
              </a:rPr>
              <a:t>to that of the right figure</a:t>
            </a:r>
          </a:p>
          <a:p>
            <a:r>
              <a:rPr lang="en-US" altLang="ja-JP" dirty="0">
                <a:latin typeface="Calibri" pitchFamily="34" charset="0"/>
              </a:rPr>
              <a:t>(1div = 1 um)</a:t>
            </a:r>
            <a:endParaRPr lang="ja-JP" altLang="en-US" dirty="0">
              <a:latin typeface="Calibri" pitchFamily="34" charset="0"/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7884368" y="1970566"/>
            <a:ext cx="161613" cy="161613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5796136" y="1484784"/>
            <a:ext cx="161613" cy="161613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6516216" y="2780928"/>
            <a:ext cx="161613" cy="161613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524328" y="2370"/>
            <a:ext cx="153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Mirror Factory</a:t>
            </a:r>
            <a:endParaRPr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1115616" y="2861734"/>
            <a:ext cx="0" cy="150337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683568" y="3428753"/>
            <a:ext cx="665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6</a:t>
            </a:r>
            <a:r>
              <a:rPr lang="ja-JP" altLang="en-US" dirty="0"/>
              <a:t> </a:t>
            </a:r>
            <a:r>
              <a:rPr lang="en-US" altLang="ja-JP" dirty="0" err="1"/>
              <a:t>μm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85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Kinematic Support Grinding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149521" y="1340766"/>
            <a:ext cx="8171980" cy="2403523"/>
            <a:chOff x="2204864" y="5436096"/>
            <a:chExt cx="3672408" cy="1080120"/>
          </a:xfrm>
        </p:grpSpPr>
        <p:pic>
          <p:nvPicPr>
            <p:cNvPr id="7" name="Picture 7" descr="G:\compaq080916\desktop\20111118-\1202三鷹WS\補正後.PNG"/>
            <p:cNvPicPr>
              <a:picLocks noChangeAspect="1" noChangeArrowheads="1"/>
            </p:cNvPicPr>
            <p:nvPr/>
          </p:nvPicPr>
          <p:blipFill>
            <a:blip r:embed="rId2" cstate="print"/>
            <a:srcRect t="33449" r="17218" b="34722"/>
            <a:stretch>
              <a:fillRect/>
            </a:stretch>
          </p:blipFill>
          <p:spPr bwMode="auto">
            <a:xfrm>
              <a:off x="2204864" y="5436096"/>
              <a:ext cx="3672408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G:\compaq080916\desktop\20111118-\1202三鷹WS\補正後.PNG"/>
            <p:cNvPicPr>
              <a:picLocks noChangeAspect="1" noChangeArrowheads="1"/>
            </p:cNvPicPr>
            <p:nvPr/>
          </p:nvPicPr>
          <p:blipFill>
            <a:blip r:embed="rId2" cstate="print"/>
            <a:srcRect t="88089" r="17218"/>
            <a:stretch>
              <a:fillRect/>
            </a:stretch>
          </p:blipFill>
          <p:spPr bwMode="auto">
            <a:xfrm>
              <a:off x="2204864" y="6219800"/>
              <a:ext cx="3672408" cy="296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正方形/長方形 8"/>
            <p:cNvSpPr/>
            <p:nvPr/>
          </p:nvSpPr>
          <p:spPr>
            <a:xfrm>
              <a:off x="2276872" y="6228184"/>
              <a:ext cx="14401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" name="Picture 5" descr="D:\岡山新技術望遠鏡\ドーム\0509.jpg"/>
          <p:cNvPicPr>
            <a:picLocks noChangeAspect="1" noChangeArrowheads="1"/>
          </p:cNvPicPr>
          <p:nvPr/>
        </p:nvPicPr>
        <p:blipFill>
          <a:blip r:embed="rId3" cstate="print"/>
          <a:srcRect l="7382" t="23781" r="6976" b="21588"/>
          <a:stretch>
            <a:fillRect/>
          </a:stretch>
        </p:blipFill>
        <p:spPr bwMode="auto">
          <a:xfrm>
            <a:off x="5848585" y="4581128"/>
            <a:ext cx="2483768" cy="158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テキスト ボックス 5"/>
          <p:cNvSpPr txBox="1">
            <a:spLocks noChangeArrowheads="1"/>
          </p:cNvSpPr>
          <p:nvPr/>
        </p:nvSpPr>
        <p:spPr bwMode="auto">
          <a:xfrm>
            <a:off x="1560996" y="3679864"/>
            <a:ext cx="602203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Calibri" pitchFamily="34" charset="0"/>
              </a:rPr>
              <a:t>Figure error with the grinding pressure correction</a:t>
            </a:r>
          </a:p>
          <a:p>
            <a:pPr algn="ctr"/>
            <a:r>
              <a:rPr lang="en-US" altLang="ja-JP" dirty="0">
                <a:latin typeface="Calibri" pitchFamily="34" charset="0"/>
              </a:rPr>
              <a:t>Each line is described in a same manner of the preceding page</a:t>
            </a:r>
          </a:p>
          <a:p>
            <a:pPr algn="ctr"/>
            <a:r>
              <a:rPr lang="en-US" altLang="ja-JP" dirty="0">
                <a:latin typeface="Calibri" pitchFamily="34" charset="0"/>
              </a:rPr>
              <a:t> (1div = 1 um)</a:t>
            </a:r>
            <a:endParaRPr lang="ja-JP" altLang="en-US" dirty="0">
              <a:latin typeface="Calibri" pitchFamily="34" charset="0"/>
            </a:endParaRPr>
          </a:p>
        </p:txBody>
      </p:sp>
      <p:sp>
        <p:nvSpPr>
          <p:cNvPr id="14" name="テキスト ボックス 5"/>
          <p:cNvSpPr txBox="1">
            <a:spLocks noChangeArrowheads="1"/>
          </p:cNvSpPr>
          <p:nvPr/>
        </p:nvSpPr>
        <p:spPr bwMode="auto">
          <a:xfrm>
            <a:off x="6335614" y="6067653"/>
            <a:ext cx="150970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latin typeface="Calibri" pitchFamily="34" charset="0"/>
              </a:rPr>
              <a:t>Error map</a:t>
            </a:r>
          </a:p>
          <a:p>
            <a:pPr algn="ctr"/>
            <a:r>
              <a:rPr lang="en-US" altLang="ja-JP" dirty="0">
                <a:latin typeface="Calibri" pitchFamily="34" charset="0"/>
              </a:rPr>
              <a:t>-1 um to 1 um</a:t>
            </a:r>
            <a:endParaRPr lang="ja-JP" altLang="en-US" dirty="0">
              <a:latin typeface="Calibri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524328" y="2370"/>
            <a:ext cx="153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Mirror Factory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093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Test the Mirror</a:t>
            </a:r>
            <a:br>
              <a:rPr kumimoji="1" lang="en-US" altLang="ja-JP" dirty="0"/>
            </a:br>
            <a:r>
              <a:rPr kumimoji="1" lang="en-US" altLang="ja-JP" dirty="0"/>
              <a:t>CGH Interferometer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99992" y="1600200"/>
            <a:ext cx="4186808" cy="47091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dirty="0"/>
              <a:t>Test beam</a:t>
            </a:r>
          </a:p>
          <a:p>
            <a:pPr marL="0" indent="0">
              <a:buNone/>
            </a:pPr>
            <a:r>
              <a:rPr lang="en-US" altLang="ja-JP" dirty="0"/>
              <a:t>Goes through the CGH as 1</a:t>
            </a:r>
            <a:r>
              <a:rPr lang="en-US" altLang="ja-JP" baseline="30000" dirty="0"/>
              <a:t>th</a:t>
            </a:r>
            <a:r>
              <a:rPr lang="en-US" altLang="ja-JP" dirty="0"/>
              <a:t> order and back through as 0</a:t>
            </a:r>
            <a:r>
              <a:rPr lang="en-US" altLang="ja-JP" baseline="30000" dirty="0"/>
              <a:t>st</a:t>
            </a:r>
            <a:r>
              <a:rPr lang="en-US" altLang="ja-JP" dirty="0"/>
              <a:t> order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Reference beam</a:t>
            </a:r>
          </a:p>
          <a:p>
            <a:pPr marL="0" indent="0">
              <a:buNone/>
            </a:pPr>
            <a:r>
              <a:rPr lang="en-US" altLang="ja-JP" dirty="0"/>
              <a:t>Goes through the CGH as 0</a:t>
            </a:r>
            <a:r>
              <a:rPr lang="en-US" altLang="ja-JP" baseline="30000" dirty="0"/>
              <a:t>th</a:t>
            </a:r>
            <a:r>
              <a:rPr lang="en-US" altLang="ja-JP" dirty="0"/>
              <a:t> order and back through as 1</a:t>
            </a:r>
            <a:r>
              <a:rPr lang="en-US" altLang="ja-JP" baseline="30000" dirty="0"/>
              <a:t>st</a:t>
            </a:r>
            <a:r>
              <a:rPr lang="en-US" altLang="ja-JP" dirty="0"/>
              <a:t> order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Semi common pass</a:t>
            </a:r>
          </a:p>
          <a:p>
            <a:pPr marL="0" indent="0">
              <a:buNone/>
            </a:pPr>
            <a:r>
              <a:rPr lang="ja-JP" altLang="en-US" dirty="0"/>
              <a:t>→ </a:t>
            </a:r>
            <a:r>
              <a:rPr lang="en-US" altLang="ja-JP" dirty="0"/>
              <a:t>Robust against turbulence and vibration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96144"/>
            <a:ext cx="2808312" cy="50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62528" y="5985284"/>
            <a:ext cx="432048" cy="32403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49103" y="5415607"/>
            <a:ext cx="1440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Reference</a:t>
            </a:r>
            <a:endParaRPr kumimoji="1"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167844" y="3027354"/>
            <a:ext cx="216024" cy="70411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616236" y="2565689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Imaging lens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7506072" y="17399"/>
            <a:ext cx="1637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Test the Mirror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1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CGH </a:t>
            </a:r>
            <a:br>
              <a:rPr lang="en-US" altLang="ja-JP" dirty="0"/>
            </a:br>
            <a:r>
              <a:rPr lang="en-US" altLang="ja-JP" dirty="0"/>
              <a:t>(Computer Generated Hologram) 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875"/>
            <a:ext cx="91440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043608" y="4705980"/>
            <a:ext cx="17281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Grating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71800" y="3861048"/>
            <a:ext cx="223224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/>
              <a:t>1st</a:t>
            </a:r>
            <a:r>
              <a:rPr kumimoji="1" lang="en-US" altLang="ja-JP" sz="2800" dirty="0"/>
              <a:t> orde</a:t>
            </a:r>
            <a:r>
              <a:rPr lang="en-US" altLang="ja-JP" sz="2800" dirty="0"/>
              <a:t>r diffraction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87924" y="1484783"/>
            <a:ext cx="14041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/>
              <a:t>Incident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5834881"/>
            <a:ext cx="881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Designed grating pattern </a:t>
            </a:r>
            <a:r>
              <a:rPr lang="en-US" altLang="ja-JP" sz="2400" dirty="0"/>
              <a:t>produce</a:t>
            </a:r>
            <a:r>
              <a:rPr kumimoji="1" lang="en-US" altLang="ja-JP" sz="2400" dirty="0"/>
              <a:t>s intentionally distorted wave front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396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CGH </a:t>
            </a:r>
            <a:br>
              <a:rPr lang="en-US" altLang="ja-JP" dirty="0"/>
            </a:br>
            <a:r>
              <a:rPr lang="en-US" altLang="ja-JP" dirty="0"/>
              <a:t>(Computer Generated Hologram) 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8032" y="5438800"/>
            <a:ext cx="8748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/>
              <a:t>CGH for the inner (left) and outer (right) segments</a:t>
            </a:r>
          </a:p>
          <a:p>
            <a:pPr algn="ctr"/>
            <a:r>
              <a:rPr lang="en-US" altLang="ja-JP" sz="2800" dirty="0"/>
              <a:t>Each line represents 30 lines in the real pattern</a:t>
            </a:r>
            <a:endParaRPr lang="ja-JP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38"/>
          <a:stretch/>
        </p:blipFill>
        <p:spPr bwMode="auto">
          <a:xfrm>
            <a:off x="539552" y="1781174"/>
            <a:ext cx="8380340" cy="363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46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Figure error of the mirror</a:t>
            </a:r>
            <a:br>
              <a:rPr kumimoji="1" lang="en-US" altLang="ja-JP" dirty="0"/>
            </a:br>
            <a:r>
              <a:rPr kumimoji="1" lang="en-US" altLang="ja-JP" dirty="0"/>
              <a:t>(Structure Function)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7506072" y="17399"/>
            <a:ext cx="1637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Test the Mirror</a:t>
            </a:r>
            <a:endParaRPr lang="ja-JP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4"/>
          <a:stretch/>
        </p:blipFill>
        <p:spPr bwMode="auto">
          <a:xfrm>
            <a:off x="4503906" y="2438033"/>
            <a:ext cx="4500649" cy="361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D:\岡山新技術望遠鏡\ドーム\0509.jpg">
            <a:extLst>
              <a:ext uri="{FF2B5EF4-FFF2-40B4-BE49-F238E27FC236}">
                <a16:creationId xmlns:a16="http://schemas.microsoft.com/office/drawing/2014/main" id="{680BEACF-C88E-3AA1-2FD5-E810EA76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382" t="23781" r="6976" b="21588"/>
          <a:stretch>
            <a:fillRect/>
          </a:stretch>
        </p:blipFill>
        <p:spPr bwMode="auto">
          <a:xfrm>
            <a:off x="250726" y="2684833"/>
            <a:ext cx="4253180" cy="271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8317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Lightweight Structure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Truss structure</a:t>
            </a:r>
          </a:p>
          <a:p>
            <a:r>
              <a:rPr kumimoji="1" lang="en-US" altLang="ja-JP" dirty="0"/>
              <a:t>Large arc rails for elevation bearing</a:t>
            </a:r>
          </a:p>
          <a:p>
            <a:r>
              <a:rPr kumimoji="1" lang="en-US" altLang="ja-JP" dirty="0"/>
              <a:t>Homologous deformation optimized by genetic algorithm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2195736" y="3963888"/>
            <a:ext cx="1008112" cy="6892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79512" y="5005367"/>
            <a:ext cx="49685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Moving mass around elevation </a:t>
            </a:r>
            <a:r>
              <a:rPr lang="ja-JP" altLang="en-US" sz="2800" dirty="0"/>
              <a:t>：</a:t>
            </a:r>
            <a:r>
              <a:rPr lang="en-US" altLang="ja-JP" sz="2800" dirty="0"/>
              <a:t>8 ton (4 ton optics)</a:t>
            </a:r>
          </a:p>
          <a:p>
            <a:endParaRPr lang="en-US" altLang="ja-JP" sz="2800" dirty="0"/>
          </a:p>
          <a:p>
            <a:r>
              <a:rPr lang="en-US" altLang="ja-JP" sz="2800" dirty="0"/>
              <a:t>1/5 of conventional telescope</a:t>
            </a:r>
          </a:p>
        </p:txBody>
      </p:sp>
      <p:pic>
        <p:nvPicPr>
          <p:cNvPr id="8" name="Picture 2" descr="D:\picture\岡山望遠鏡\DSC_4097.JPG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/>
          <a:srcRect l="15532" t="392" r="9195" b="-1"/>
          <a:stretch/>
        </p:blipFill>
        <p:spPr bwMode="auto">
          <a:xfrm>
            <a:off x="5436096" y="3851300"/>
            <a:ext cx="3240360" cy="28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215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/>
              <a:t>Truss Structure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1" y="1600200"/>
            <a:ext cx="7499175" cy="47815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 sz="2800" dirty="0"/>
              <a:t>The telescope tube consists of truss structure only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ja-JP" sz="2800" dirty="0"/>
          </a:p>
          <a:p>
            <a:pPr>
              <a:defRPr/>
            </a:pPr>
            <a:r>
              <a:rPr lang="en-US" altLang="ja-JP" dirty="0"/>
              <a:t>Advantages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ja-JP" dirty="0"/>
              <a:t>Light but stiff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ja-JP" dirty="0"/>
              <a:t>Small cross section and low air drag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ja-JP" dirty="0"/>
              <a:t>Low heat capacity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ja-JP" dirty="0"/>
              <a:t>Large surface area and low heat inertia</a:t>
            </a:r>
            <a:endParaRPr lang="en-US" altLang="ja-JP" sz="2800" dirty="0"/>
          </a:p>
        </p:txBody>
      </p:sp>
      <p:pic>
        <p:nvPicPr>
          <p:cNvPr id="6" name="コンテンツ プレースホルダ 3" descr="DSC_40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2200" y="2204865"/>
            <a:ext cx="2551964" cy="169678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251261" y="3938427"/>
            <a:ext cx="279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Back view of primary mirror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6939229" y="9815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08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87609C-9424-4336-AFF1-D8E9AB3D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3.8 m telescope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EB779E-B002-4591-A648-7FFFDF73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143124"/>
            <a:ext cx="6320115" cy="45878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ja-JP" dirty="0"/>
              <a:t>Brief history of </a:t>
            </a:r>
            <a:r>
              <a:rPr kumimoji="1" lang="en-US" altLang="ja-JP" dirty="0"/>
              <a:t>Japanese observational astronomy</a:t>
            </a:r>
          </a:p>
          <a:p>
            <a:r>
              <a:rPr kumimoji="1" lang="en-US" altLang="ja-JP" dirty="0"/>
              <a:t>1960: 1.88m</a:t>
            </a:r>
            <a:r>
              <a:rPr lang="ja-JP" altLang="en-US" dirty="0"/>
              <a:t> </a:t>
            </a:r>
            <a:r>
              <a:rPr lang="en-US" altLang="ja-JP" dirty="0"/>
              <a:t>telescope in Okayama</a:t>
            </a:r>
          </a:p>
          <a:p>
            <a:r>
              <a:rPr lang="en-US" altLang="ja-JP" dirty="0"/>
              <a:t>2000: 8.2m SUBARU telescope in Hawaii</a:t>
            </a:r>
          </a:p>
          <a:p>
            <a:r>
              <a:rPr kumimoji="1" lang="en-US" altLang="ja-JP" dirty="0"/>
              <a:t>2017: 3.8m telescope in Okayama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1.88 m telescope founded and played important role of Japanese observational astronomy. 30 years later from the 1.88 m telescope, Japanese astronomical community started discussion of construction of the large telescope to be located on the oversee site, which has better observational condition than the domestic site.</a:t>
            </a:r>
          </a:p>
          <a:p>
            <a:pPr marL="0" indent="0">
              <a:buNone/>
            </a:pPr>
            <a:r>
              <a:rPr lang="en-US" altLang="ja-JP" dirty="0"/>
              <a:t>After Subaru telescope, community regarded again </a:t>
            </a:r>
            <a:r>
              <a:rPr lang="en-US" altLang="ja-JP" dirty="0">
                <a:solidFill>
                  <a:srgbClr val="FF0000"/>
                </a:solidFill>
              </a:rPr>
              <a:t>importance of domestic observational station</a:t>
            </a:r>
            <a:r>
              <a:rPr lang="en-US" altLang="ja-JP" dirty="0"/>
              <a:t> for young astronomers and accessibility. It requirement leads 3.8 m telescope 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1026" name="Picture 2" descr="「188cm望遠鏡」の画像検索結果">
            <a:extLst>
              <a:ext uri="{FF2B5EF4-FFF2-40B4-BE49-F238E27FC236}">
                <a16:creationId xmlns:a16="http://schemas.microsoft.com/office/drawing/2014/main" id="{3E7E9105-312F-4565-B118-F7726EF1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419350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subarutelescope.org/Introduction/img/telescope_photo.jpg">
            <a:extLst>
              <a:ext uri="{FF2B5EF4-FFF2-40B4-BE49-F238E27FC236}">
                <a16:creationId xmlns:a16="http://schemas.microsoft.com/office/drawing/2014/main" id="{C1591A68-F950-4083-ADE3-62CDE38B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35" y="2055815"/>
            <a:ext cx="1525038" cy="215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1737DAC-9E45-4BE7-AC20-C83917F8D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65" y="4449766"/>
            <a:ext cx="1884085" cy="21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/>
              <a:t>Large Arc rails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1" y="1600200"/>
            <a:ext cx="7499175" cy="161277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 sz="2800" dirty="0"/>
              <a:t>The primary mirror is directly supported by large elevation rings without center section and mirror cell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ja-JP" sz="2400" dirty="0"/>
          </a:p>
          <a:p>
            <a:pPr marL="342900" lvl="1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ja-JP" sz="3200" dirty="0"/>
          </a:p>
        </p:txBody>
      </p:sp>
      <p:grpSp>
        <p:nvGrpSpPr>
          <p:cNvPr id="51" name="グループ化 50"/>
          <p:cNvGrpSpPr/>
          <p:nvPr/>
        </p:nvGrpSpPr>
        <p:grpSpPr>
          <a:xfrm>
            <a:off x="6012160" y="2795697"/>
            <a:ext cx="2623089" cy="2308133"/>
            <a:chOff x="5569526" y="4005590"/>
            <a:chExt cx="3089565" cy="2718599"/>
          </a:xfrm>
        </p:grpSpPr>
        <p:pic>
          <p:nvPicPr>
            <p:cNvPr id="6" name="Picture 2" descr="D:\picture\岡山望遠鏡\DSC_4097.JPG">
              <a:hlinkClick r:id="rId2" action="ppaction://hlinkfile"/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5532" t="392" r="9195" b="-1"/>
            <a:stretch/>
          </p:blipFill>
          <p:spPr bwMode="auto">
            <a:xfrm>
              <a:off x="5569526" y="4005590"/>
              <a:ext cx="3089565" cy="271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円弧 1"/>
            <p:cNvSpPr/>
            <p:nvPr/>
          </p:nvSpPr>
          <p:spPr>
            <a:xfrm rot="5054250">
              <a:off x="6944073" y="4975031"/>
              <a:ext cx="1559064" cy="1328849"/>
            </a:xfrm>
            <a:prstGeom prst="arc">
              <a:avLst>
                <a:gd name="adj1" fmla="val 13383920"/>
                <a:gd name="adj2" fmla="val 2821862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119673" y="4056549"/>
            <a:ext cx="3413409" cy="2396787"/>
            <a:chOff x="366503" y="2720269"/>
            <a:chExt cx="4472198" cy="3445035"/>
          </a:xfrm>
        </p:grpSpPr>
        <p:grpSp>
          <p:nvGrpSpPr>
            <p:cNvPr id="28" name="グループ化 27"/>
            <p:cNvGrpSpPr/>
            <p:nvPr/>
          </p:nvGrpSpPr>
          <p:grpSpPr>
            <a:xfrm>
              <a:off x="2279903" y="2720269"/>
              <a:ext cx="2558798" cy="3445035"/>
              <a:chOff x="1347990" y="3164321"/>
              <a:chExt cx="2558798" cy="3445035"/>
            </a:xfrm>
          </p:grpSpPr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 rot="16200000">
                <a:off x="2490993" y="5074881"/>
                <a:ext cx="304799" cy="1524000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Rectangle 26"/>
              <p:cNvSpPr>
                <a:spLocks noChangeArrowheads="1"/>
              </p:cNvSpPr>
              <p:nvPr/>
            </p:nvSpPr>
            <p:spPr bwMode="auto">
              <a:xfrm>
                <a:off x="1881393" y="4922476"/>
                <a:ext cx="1523999" cy="57038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ja-JP" sz="1400" dirty="0"/>
                  <a:t>center section</a:t>
                </a:r>
                <a:endParaRPr lang="ja-JP" altLang="en-US" sz="1400" dirty="0"/>
              </a:p>
            </p:txBody>
          </p:sp>
          <p:sp>
            <p:nvSpPr>
              <p:cNvPr id="11" name="Line 30"/>
              <p:cNvSpPr>
                <a:spLocks noChangeShapeType="1"/>
              </p:cNvSpPr>
              <p:nvPr/>
            </p:nvSpPr>
            <p:spPr bwMode="auto">
              <a:xfrm rot="16200000" flipH="1">
                <a:off x="1966617" y="5455877"/>
                <a:ext cx="609600" cy="7620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2" name="Line 31"/>
              <p:cNvSpPr>
                <a:spLocks noChangeShapeType="1"/>
              </p:cNvSpPr>
              <p:nvPr/>
            </p:nvSpPr>
            <p:spPr bwMode="auto">
              <a:xfrm rot="16200000">
                <a:off x="2728617" y="5455877"/>
                <a:ext cx="609600" cy="7620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3" name="Line 32"/>
              <p:cNvSpPr>
                <a:spLocks noChangeShapeType="1"/>
              </p:cNvSpPr>
              <p:nvPr/>
            </p:nvSpPr>
            <p:spPr bwMode="auto">
              <a:xfrm rot="16200000">
                <a:off x="1433217" y="3703277"/>
                <a:ext cx="1676400" cy="7620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" name="Line 33"/>
              <p:cNvSpPr>
                <a:spLocks noChangeShapeType="1"/>
              </p:cNvSpPr>
              <p:nvPr/>
            </p:nvSpPr>
            <p:spPr bwMode="auto">
              <a:xfrm rot="16200000" flipH="1">
                <a:off x="2195217" y="3703277"/>
                <a:ext cx="1676400" cy="7620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Rectangle 26"/>
              <p:cNvSpPr>
                <a:spLocks noChangeArrowheads="1"/>
              </p:cNvSpPr>
              <p:nvPr/>
            </p:nvSpPr>
            <p:spPr bwMode="auto">
              <a:xfrm rot="16200000">
                <a:off x="2500018" y="2554721"/>
                <a:ext cx="304799" cy="1524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Line 32"/>
              <p:cNvSpPr>
                <a:spLocks noChangeShapeType="1"/>
              </p:cNvSpPr>
              <p:nvPr/>
            </p:nvSpPr>
            <p:spPr bwMode="auto">
              <a:xfrm rot="16200000">
                <a:off x="1163739" y="4195798"/>
                <a:ext cx="145335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Line 32"/>
              <p:cNvSpPr>
                <a:spLocks noChangeShapeType="1"/>
              </p:cNvSpPr>
              <p:nvPr/>
            </p:nvSpPr>
            <p:spPr bwMode="auto">
              <a:xfrm rot="16200000">
                <a:off x="2687738" y="4195798"/>
                <a:ext cx="1453357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1881391" y="5989280"/>
                <a:ext cx="1524001" cy="354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ja-JP" dirty="0"/>
                  <a:t>cell</a:t>
                </a:r>
                <a:endParaRPr lang="ja-JP" altLang="en-US" dirty="0"/>
              </a:p>
            </p:txBody>
          </p:sp>
          <p:sp>
            <p:nvSpPr>
              <p:cNvPr id="25" name="Line 30"/>
              <p:cNvSpPr>
                <a:spLocks noChangeShapeType="1"/>
              </p:cNvSpPr>
              <p:nvPr/>
            </p:nvSpPr>
            <p:spPr bwMode="auto">
              <a:xfrm rot="16200000" flipH="1">
                <a:off x="1661815" y="5760678"/>
                <a:ext cx="457202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6" name="Line 30"/>
              <p:cNvSpPr>
                <a:spLocks noChangeShapeType="1"/>
              </p:cNvSpPr>
              <p:nvPr/>
            </p:nvSpPr>
            <p:spPr bwMode="auto">
              <a:xfrm rot="16200000" flipH="1" flipV="1">
                <a:off x="3185816" y="5760677"/>
                <a:ext cx="457201" cy="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L 字 19"/>
              <p:cNvSpPr/>
              <p:nvPr/>
            </p:nvSpPr>
            <p:spPr>
              <a:xfrm rot="5400000">
                <a:off x="858607" y="5570175"/>
                <a:ext cx="1512168" cy="533402"/>
              </a:xfrm>
              <a:prstGeom prst="corner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L 字 28"/>
              <p:cNvSpPr/>
              <p:nvPr/>
            </p:nvSpPr>
            <p:spPr>
              <a:xfrm rot="5400000" flipV="1">
                <a:off x="2904519" y="5607087"/>
                <a:ext cx="1512168" cy="492370"/>
              </a:xfrm>
              <a:prstGeom prst="corner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4" name="グループ化 43"/>
            <p:cNvGrpSpPr/>
            <p:nvPr/>
          </p:nvGrpSpPr>
          <p:grpSpPr>
            <a:xfrm>
              <a:off x="366503" y="2720269"/>
              <a:ext cx="1533025" cy="3384076"/>
              <a:chOff x="366503" y="2720269"/>
              <a:chExt cx="1533025" cy="3384076"/>
            </a:xfrm>
          </p:grpSpPr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 rot="16200000">
                <a:off x="976103" y="4630829"/>
                <a:ext cx="304799" cy="1524000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rot="16200000">
                <a:off x="-206358" y="3642228"/>
                <a:ext cx="2184087" cy="50368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 rot="16200000" flipH="1">
                <a:off x="297698" y="3641854"/>
                <a:ext cx="2184088" cy="50443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6" name="Rectangle 26"/>
              <p:cNvSpPr>
                <a:spLocks noChangeArrowheads="1"/>
              </p:cNvSpPr>
              <p:nvPr/>
            </p:nvSpPr>
            <p:spPr bwMode="auto">
              <a:xfrm rot="16200000">
                <a:off x="985128" y="2110669"/>
                <a:ext cx="304799" cy="1524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7" name="Line 32"/>
              <p:cNvSpPr>
                <a:spLocks noChangeShapeType="1"/>
              </p:cNvSpPr>
              <p:nvPr/>
            </p:nvSpPr>
            <p:spPr bwMode="auto">
              <a:xfrm rot="16200000" flipV="1">
                <a:off x="-475837" y="3876432"/>
                <a:ext cx="1961044" cy="25831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 rot="16200000">
                <a:off x="790221" y="3876805"/>
                <a:ext cx="1961044" cy="25756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5" name="Rectangle 26"/>
              <p:cNvSpPr>
                <a:spLocks noChangeArrowheads="1"/>
              </p:cNvSpPr>
              <p:nvPr/>
            </p:nvSpPr>
            <p:spPr bwMode="auto">
              <a:xfrm rot="16200000">
                <a:off x="74730" y="5430928"/>
                <a:ext cx="1118231" cy="228601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 rot="16200000">
                <a:off x="1082841" y="5430928"/>
                <a:ext cx="1118231" cy="228601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7" name="Line 32"/>
              <p:cNvSpPr>
                <a:spLocks noChangeShapeType="1"/>
              </p:cNvSpPr>
              <p:nvPr/>
            </p:nvSpPr>
            <p:spPr bwMode="auto">
              <a:xfrm rot="16200000" flipV="1">
                <a:off x="160547" y="5760208"/>
                <a:ext cx="559117" cy="12915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" name="Line 32"/>
              <p:cNvSpPr>
                <a:spLocks noChangeShapeType="1"/>
              </p:cNvSpPr>
              <p:nvPr/>
            </p:nvSpPr>
            <p:spPr bwMode="auto">
              <a:xfrm rot="16200000">
                <a:off x="606315" y="5687060"/>
                <a:ext cx="559116" cy="27545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9" name="Line 32"/>
              <p:cNvSpPr>
                <a:spLocks noChangeShapeType="1"/>
              </p:cNvSpPr>
              <p:nvPr/>
            </p:nvSpPr>
            <p:spPr bwMode="auto">
              <a:xfrm rot="16200000" flipV="1">
                <a:off x="1140086" y="5716774"/>
                <a:ext cx="559115" cy="21602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50" name="Line 32"/>
              <p:cNvSpPr>
                <a:spLocks noChangeShapeType="1"/>
              </p:cNvSpPr>
              <p:nvPr/>
            </p:nvSpPr>
            <p:spPr bwMode="auto">
              <a:xfrm rot="16200000">
                <a:off x="1551065" y="5764906"/>
                <a:ext cx="559115" cy="11975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53" name="テキスト ボックス 52"/>
          <p:cNvSpPr txBox="1"/>
          <p:nvPr/>
        </p:nvSpPr>
        <p:spPr>
          <a:xfrm>
            <a:off x="1072775" y="6453336"/>
            <a:ext cx="123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mount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616467" y="6453336"/>
            <a:ext cx="20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Conventional mount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59324" y="3068960"/>
            <a:ext cx="4655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dirty="0"/>
              <a:t>In conventional mount ,because the center section and cell are supported by its periphery, bending  moments load on them </a:t>
            </a:r>
          </a:p>
        </p:txBody>
      </p:sp>
      <p:grpSp>
        <p:nvGrpSpPr>
          <p:cNvPr id="57" name="グループ化 56"/>
          <p:cNvGrpSpPr/>
          <p:nvPr/>
        </p:nvGrpSpPr>
        <p:grpSpPr>
          <a:xfrm>
            <a:off x="4932040" y="4221088"/>
            <a:ext cx="1568563" cy="2176960"/>
            <a:chOff x="4962306" y="2164521"/>
            <a:chExt cx="2232248" cy="3098068"/>
          </a:xfrm>
        </p:grpSpPr>
        <p:sp>
          <p:nvSpPr>
            <p:cNvPr id="58" name="円弧 57"/>
            <p:cNvSpPr/>
            <p:nvPr/>
          </p:nvSpPr>
          <p:spPr>
            <a:xfrm rot="8100133">
              <a:off x="4962306" y="2164521"/>
              <a:ext cx="2232248" cy="2232248"/>
            </a:xfrm>
            <a:prstGeom prst="arc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弧 58"/>
            <p:cNvSpPr/>
            <p:nvPr/>
          </p:nvSpPr>
          <p:spPr>
            <a:xfrm rot="8100133">
              <a:off x="5671100" y="2733654"/>
              <a:ext cx="814657" cy="814657"/>
            </a:xfrm>
            <a:prstGeom prst="arc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>
              <a:stCxn id="58" idx="2"/>
              <a:endCxn id="59" idx="2"/>
            </p:cNvCxnSpPr>
            <p:nvPr/>
          </p:nvCxnSpPr>
          <p:spPr>
            <a:xfrm flipV="1">
              <a:off x="5289181" y="3428996"/>
              <a:ext cx="501211" cy="640837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58" idx="0"/>
            </p:cNvCxnSpPr>
            <p:nvPr/>
          </p:nvCxnSpPr>
          <p:spPr>
            <a:xfrm flipH="1" flipV="1">
              <a:off x="6372200" y="3428996"/>
              <a:ext cx="495418" cy="64089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台形 61"/>
            <p:cNvSpPr/>
            <p:nvPr/>
          </p:nvSpPr>
          <p:spPr>
            <a:xfrm>
              <a:off x="5738551" y="4470501"/>
              <a:ext cx="679754" cy="792088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>
              <a:off x="5289181" y="4069894"/>
              <a:ext cx="789249" cy="83461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>
              <a:endCxn id="58" idx="0"/>
            </p:cNvCxnSpPr>
            <p:nvPr/>
          </p:nvCxnSpPr>
          <p:spPr>
            <a:xfrm flipV="1">
              <a:off x="6078430" y="4069894"/>
              <a:ext cx="789188" cy="83461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円/楕円 64"/>
            <p:cNvSpPr/>
            <p:nvPr/>
          </p:nvSpPr>
          <p:spPr>
            <a:xfrm>
              <a:off x="5975825" y="4509161"/>
              <a:ext cx="204812" cy="20481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6" name="円弧 55"/>
          <p:cNvSpPr/>
          <p:nvPr/>
        </p:nvSpPr>
        <p:spPr>
          <a:xfrm rot="8100133">
            <a:off x="3282570" y="3663541"/>
            <a:ext cx="572446" cy="572446"/>
          </a:xfrm>
          <a:prstGeom prst="arc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弧 65"/>
          <p:cNvSpPr/>
          <p:nvPr/>
        </p:nvSpPr>
        <p:spPr>
          <a:xfrm rot="8100133">
            <a:off x="1402159" y="3691574"/>
            <a:ext cx="572446" cy="572446"/>
          </a:xfrm>
          <a:prstGeom prst="arc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5044458" y="6441930"/>
            <a:ext cx="359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Conventional radio telescope mount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946446" y="9815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068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Homologous Deformation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Serrurier</a:t>
            </a:r>
            <a:r>
              <a:rPr lang="en-US" altLang="ja-JP" dirty="0"/>
              <a:t> Truss for keeping the optical alignment between the primary and secondary mirrors</a:t>
            </a:r>
          </a:p>
          <a:p>
            <a:pPr lvl="1"/>
            <a:r>
              <a:rPr lang="en-US" altLang="ja-JP" dirty="0"/>
              <a:t>similar but more primitive idea to </a:t>
            </a:r>
            <a:r>
              <a:rPr lang="en-US" altLang="ja-JP" dirty="0">
                <a:solidFill>
                  <a:srgbClr val="FF0000"/>
                </a:solidFill>
              </a:rPr>
              <a:t>homologous deformation</a:t>
            </a:r>
            <a:r>
              <a:rPr lang="en-US" altLang="ja-JP" dirty="0"/>
              <a:t> utilized in radio antennae</a:t>
            </a:r>
          </a:p>
          <a:p>
            <a:pPr lvl="1"/>
            <a:endParaRPr kumimoji="1" lang="en-US" altLang="ja-JP" dirty="0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514600" y="4495800"/>
            <a:ext cx="609600" cy="1524000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2667000" y="5105400"/>
            <a:ext cx="304800" cy="304800"/>
          </a:xfrm>
          <a:prstGeom prst="ellipse">
            <a:avLst/>
          </a:prstGeom>
          <a:solidFill>
            <a:schemeClr val="hlink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2819400" y="4267200"/>
            <a:ext cx="0" cy="21336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1524000" y="5257800"/>
            <a:ext cx="3505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 flipH="1">
            <a:off x="1905000" y="4495800"/>
            <a:ext cx="6096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1905000" y="5257800"/>
            <a:ext cx="6096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3124200" y="4495800"/>
            <a:ext cx="1676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H="1">
            <a:off x="3124200" y="5257800"/>
            <a:ext cx="1676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990600" y="4900246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ja-JP" dirty="0"/>
              <a:t>primary</a:t>
            </a:r>
            <a:endParaRPr lang="ja-JP" altLang="en-US" sz="1800" dirty="0"/>
          </a:p>
        </p:txBody>
      </p:sp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5010370" y="4964668"/>
            <a:ext cx="15163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sz="1800" dirty="0"/>
              <a:t>Secondary</a:t>
            </a:r>
            <a:endParaRPr lang="ja-JP" altLang="en-US" sz="1800" dirty="0"/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5181600" y="5476582"/>
            <a:ext cx="1410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ja-JP" dirty="0"/>
              <a:t>Optical axis</a:t>
            </a:r>
            <a:endParaRPr lang="ja-JP" altLang="en-US" sz="1800" dirty="0"/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3124200" y="4495800"/>
            <a:ext cx="1676400" cy="11430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H="1">
            <a:off x="3152334" y="5638800"/>
            <a:ext cx="1648265" cy="3810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 flipH="1">
            <a:off x="1905000" y="4495800"/>
            <a:ext cx="609600" cy="11430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 flipH="1" flipV="1">
            <a:off x="1905000" y="5638800"/>
            <a:ext cx="609600" cy="3810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>
            <a:off x="1676400" y="5661248"/>
            <a:ext cx="3505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18434" name="Picture 2" descr="https://upload.wikimedia.org/wikipedia/commons/thumb/b/b4/HaleTelescope-MountPalomar.jpg/250px-HaleTelescope-MountPalom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68" y="4876800"/>
            <a:ext cx="23812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6946446" y="9815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735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6248400" y="6524625"/>
            <a:ext cx="2895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Kunda Masashi @ 夏ゼミ</a:t>
            </a:r>
          </a:p>
        </p:txBody>
      </p:sp>
      <p:pic>
        <p:nvPicPr>
          <p:cNvPr id="21509" name="Picture 18" descr="canti_initial_0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36838"/>
            <a:ext cx="19843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9" descr="canti_best_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636838"/>
            <a:ext cx="1976438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21" descr="canti_best_g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530725"/>
            <a:ext cx="1992312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22" descr="canti_best_g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508500"/>
            <a:ext cx="19875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24" descr="canti_best_g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636838"/>
            <a:ext cx="1973262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Line 25"/>
          <p:cNvSpPr>
            <a:spLocks noChangeShapeType="1"/>
          </p:cNvSpPr>
          <p:nvPr/>
        </p:nvSpPr>
        <p:spPr bwMode="auto">
          <a:xfrm>
            <a:off x="2700338" y="3284538"/>
            <a:ext cx="576262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5" name="Line 26"/>
          <p:cNvSpPr>
            <a:spLocks noChangeShapeType="1"/>
          </p:cNvSpPr>
          <p:nvPr/>
        </p:nvSpPr>
        <p:spPr bwMode="auto">
          <a:xfrm>
            <a:off x="5724525" y="3284538"/>
            <a:ext cx="5762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6" name="Line 27"/>
          <p:cNvSpPr>
            <a:spLocks noChangeShapeType="1"/>
          </p:cNvSpPr>
          <p:nvPr/>
        </p:nvSpPr>
        <p:spPr bwMode="auto">
          <a:xfrm>
            <a:off x="1187450" y="5157788"/>
            <a:ext cx="5762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7" name="Line 28"/>
          <p:cNvSpPr>
            <a:spLocks noChangeShapeType="1"/>
          </p:cNvSpPr>
          <p:nvPr/>
        </p:nvSpPr>
        <p:spPr bwMode="auto">
          <a:xfrm>
            <a:off x="4211638" y="5157788"/>
            <a:ext cx="576262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518" name="Text Box 29"/>
          <p:cNvSpPr txBox="1">
            <a:spLocks noChangeArrowheads="1"/>
          </p:cNvSpPr>
          <p:nvPr/>
        </p:nvSpPr>
        <p:spPr bwMode="auto">
          <a:xfrm>
            <a:off x="539750" y="3933825"/>
            <a:ext cx="1511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Parent</a:t>
            </a:r>
            <a:r>
              <a:rPr lang="ja-JP" altLang="en-US"/>
              <a:t> </a:t>
            </a:r>
            <a:r>
              <a:rPr lang="ja-JP" altLang="ja-JP"/>
              <a:t>88</a:t>
            </a:r>
            <a:r>
              <a:rPr lang="en-US" altLang="ja-JP"/>
              <a:t>.</a:t>
            </a:r>
            <a:r>
              <a:rPr lang="ja-JP" altLang="ja-JP"/>
              <a:t>51</a:t>
            </a:r>
            <a:r>
              <a:rPr lang="en-US" altLang="ja-JP"/>
              <a:t> kg</a:t>
            </a:r>
          </a:p>
        </p:txBody>
      </p:sp>
      <p:sp>
        <p:nvSpPr>
          <p:cNvPr id="21519" name="Text Box 30"/>
          <p:cNvSpPr txBox="1">
            <a:spLocks noChangeArrowheads="1"/>
          </p:cNvSpPr>
          <p:nvPr/>
        </p:nvSpPr>
        <p:spPr bwMode="auto">
          <a:xfrm>
            <a:off x="3419475" y="3933825"/>
            <a:ext cx="2232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dirty="0"/>
              <a:t>1st Generation </a:t>
            </a:r>
            <a:r>
              <a:rPr lang="en-US" altLang="en-US" dirty="0"/>
              <a:t>84</a:t>
            </a:r>
            <a:r>
              <a:rPr lang="en-US" altLang="ja-JP" dirty="0"/>
              <a:t>.</a:t>
            </a:r>
            <a:r>
              <a:rPr lang="en-US" altLang="en-US" dirty="0"/>
              <a:t>1</a:t>
            </a:r>
            <a:r>
              <a:rPr lang="en-US" altLang="ja-JP" dirty="0"/>
              <a:t>4 kg</a:t>
            </a:r>
          </a:p>
        </p:txBody>
      </p:sp>
      <p:sp>
        <p:nvSpPr>
          <p:cNvPr id="21520" name="Text Box 31"/>
          <p:cNvSpPr txBox="1">
            <a:spLocks noChangeArrowheads="1"/>
          </p:cNvSpPr>
          <p:nvPr/>
        </p:nvSpPr>
        <p:spPr bwMode="auto">
          <a:xfrm>
            <a:off x="6372225" y="3933825"/>
            <a:ext cx="2160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3rd  Generation </a:t>
            </a:r>
            <a:r>
              <a:rPr lang="ja-JP" altLang="en-US"/>
              <a:t> </a:t>
            </a:r>
            <a:r>
              <a:rPr lang="en-US" altLang="ja-JP"/>
              <a:t>82.71 kg</a:t>
            </a:r>
          </a:p>
        </p:txBody>
      </p:sp>
      <p:sp>
        <p:nvSpPr>
          <p:cNvPr id="21521" name="Text Box 32"/>
          <p:cNvSpPr txBox="1">
            <a:spLocks noChangeArrowheads="1"/>
          </p:cNvSpPr>
          <p:nvPr/>
        </p:nvSpPr>
        <p:spPr bwMode="auto">
          <a:xfrm>
            <a:off x="1763713" y="5876925"/>
            <a:ext cx="23764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10th  Generation</a:t>
            </a:r>
            <a:r>
              <a:rPr lang="ja-JP" altLang="en-US"/>
              <a:t> </a:t>
            </a:r>
            <a:r>
              <a:rPr lang="en-US" altLang="ja-JP"/>
              <a:t>77.52 kg</a:t>
            </a:r>
          </a:p>
        </p:txBody>
      </p:sp>
      <p:sp>
        <p:nvSpPr>
          <p:cNvPr id="21522" name="Text Box 33"/>
          <p:cNvSpPr txBox="1">
            <a:spLocks noChangeArrowheads="1"/>
          </p:cNvSpPr>
          <p:nvPr/>
        </p:nvSpPr>
        <p:spPr bwMode="auto">
          <a:xfrm>
            <a:off x="4787900" y="5876925"/>
            <a:ext cx="23764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/>
              <a:t>18th  Generation</a:t>
            </a:r>
            <a:r>
              <a:rPr lang="ja-JP" altLang="en-US"/>
              <a:t> </a:t>
            </a:r>
            <a:r>
              <a:rPr lang="en-US" altLang="ja-JP"/>
              <a:t>76.22 kg</a:t>
            </a:r>
          </a:p>
        </p:txBody>
      </p:sp>
      <p:sp>
        <p:nvSpPr>
          <p:cNvPr id="19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Genetic Algorithm (GA) for</a:t>
            </a:r>
          </a:p>
          <a:p>
            <a:r>
              <a:rPr lang="en-US" altLang="ja-JP" dirty="0"/>
              <a:t>lightweight and homologous deformation</a:t>
            </a:r>
            <a:endParaRPr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6893357" y="0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94330" y="1412776"/>
            <a:ext cx="8517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GA is a way to optimize a subject  which has multi conflict  object.</a:t>
            </a:r>
          </a:p>
          <a:p>
            <a:pPr marL="0" lvl="1"/>
            <a:r>
              <a:rPr lang="en-US" altLang="ja-JP" dirty="0"/>
              <a:t>In GA, a model devolves like a evolution of life by using  </a:t>
            </a:r>
            <a:r>
              <a:rPr lang="en-US" altLang="ja-JP" dirty="0">
                <a:solidFill>
                  <a:srgbClr val="0000FF"/>
                </a:solidFill>
              </a:rPr>
              <a:t>Selection, Mutation, &amp; Crossover</a:t>
            </a:r>
            <a:endParaRPr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6457918" y="2236728"/>
            <a:ext cx="2640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Tx/>
              <a:buNone/>
            </a:pPr>
            <a:r>
              <a:rPr lang="en-US" altLang="ja-JP" sz="2000" dirty="0"/>
              <a:t>Cantilever example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300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2" descr="C:\Users\mikio\Desktop\09spring\k3m5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3789040"/>
            <a:ext cx="2532458" cy="273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矢印コネクタ 8"/>
          <p:cNvCxnSpPr/>
          <p:nvPr/>
        </p:nvCxnSpPr>
        <p:spPr>
          <a:xfrm flipH="1">
            <a:off x="7293897" y="3495524"/>
            <a:ext cx="266392" cy="7200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7642280" y="2948805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1 </a:t>
            </a:r>
            <a:r>
              <a:rPr lang="en-US" altLang="ja-JP" sz="3200" dirty="0" err="1"/>
              <a:t>tf</a:t>
            </a:r>
            <a:endParaRPr kumimoji="1" lang="ja-JP" altLang="en-US" sz="3200" dirty="0"/>
          </a:p>
        </p:txBody>
      </p:sp>
      <p:cxnSp>
        <p:nvCxnSpPr>
          <p:cNvPr id="15" name="直線矢印コネクタ 14"/>
          <p:cNvCxnSpPr/>
          <p:nvPr/>
        </p:nvCxnSpPr>
        <p:spPr>
          <a:xfrm rot="10800000" flipV="1">
            <a:off x="7860677" y="4671028"/>
            <a:ext cx="452015" cy="3188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8004693" y="4094964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4 </a:t>
            </a:r>
            <a:r>
              <a:rPr lang="en-US" altLang="ja-JP" sz="3200" dirty="0" err="1"/>
              <a:t>tf</a:t>
            </a:r>
            <a:endParaRPr kumimoji="1" lang="ja-JP" altLang="en-US" sz="3200" dirty="0"/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Genetic Algorithm for</a:t>
            </a:r>
          </a:p>
          <a:p>
            <a:r>
              <a:rPr lang="en-US" altLang="ja-JP" dirty="0"/>
              <a:t>lightweight and homologous deformation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93357" y="0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  <p:sp>
        <p:nvSpPr>
          <p:cNvPr id="14" name="テキスト ボックス 91"/>
          <p:cNvSpPr txBox="1">
            <a:spLocks noChangeArrowheads="1"/>
          </p:cNvSpPr>
          <p:nvPr/>
        </p:nvSpPr>
        <p:spPr bwMode="auto">
          <a:xfrm>
            <a:off x="71406" y="2002968"/>
            <a:ext cx="9181114" cy="466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502" tIns="32251" rIns="64502" bIns="32251">
            <a:spAutoFit/>
          </a:bodyPr>
          <a:lstStyle/>
          <a:p>
            <a:r>
              <a:rPr lang="en-US" altLang="ja-JP" sz="2300" dirty="0">
                <a:latin typeface="Calibri" pitchFamily="34" charset="0"/>
              </a:rPr>
              <a:t>Requirement in homologous</a:t>
            </a:r>
            <a:r>
              <a:rPr lang="ja-JP" altLang="en-US" sz="2300" dirty="0">
                <a:latin typeface="Calibri" pitchFamily="34" charset="0"/>
              </a:rPr>
              <a:t> </a:t>
            </a:r>
            <a:r>
              <a:rPr lang="en-US" altLang="ja-JP" sz="2300" dirty="0">
                <a:latin typeface="Calibri" pitchFamily="34" charset="0"/>
              </a:rPr>
              <a:t>performance (El. 88</a:t>
            </a:r>
            <a:r>
              <a:rPr lang="ja-JP" altLang="en-US" sz="2300" dirty="0">
                <a:latin typeface="Calibri" pitchFamily="34" charset="0"/>
              </a:rPr>
              <a:t>～</a:t>
            </a:r>
            <a:r>
              <a:rPr lang="en-US" altLang="ja-JP" sz="2300" dirty="0">
                <a:latin typeface="Calibri" pitchFamily="34" charset="0"/>
              </a:rPr>
              <a:t>20 </a:t>
            </a:r>
            <a:r>
              <a:rPr lang="en-US" altLang="ja-JP" sz="2300" dirty="0" err="1">
                <a:latin typeface="Calibri" pitchFamily="34" charset="0"/>
              </a:rPr>
              <a:t>deg</a:t>
            </a:r>
            <a:r>
              <a:rPr lang="en-US" altLang="ja-JP" sz="2300" dirty="0">
                <a:latin typeface="Calibri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300" dirty="0">
                <a:latin typeface="Calibri" pitchFamily="34" charset="0"/>
              </a:rPr>
              <a:t>nodes for primary mirror in normal	   &lt;0.1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300" dirty="0">
                <a:latin typeface="Calibri" pitchFamily="34" charset="0"/>
              </a:rPr>
              <a:t>nodes for secondary mirror in lateral  &lt;2mm</a:t>
            </a:r>
            <a:r>
              <a:rPr lang="ja-JP" altLang="en-US" sz="2300" dirty="0">
                <a:latin typeface="Calibri" pitchFamily="34" charset="0"/>
              </a:rPr>
              <a:t>→</a:t>
            </a:r>
            <a:r>
              <a:rPr lang="en-US" altLang="ja-JP" sz="2300" dirty="0">
                <a:latin typeface="Calibri" pitchFamily="34" charset="0"/>
              </a:rPr>
              <a:t>0.4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300" dirty="0">
                <a:latin typeface="Calibri" pitchFamily="34" charset="0"/>
              </a:rPr>
              <a:t>nodes for tertiary mirror in normal     &lt;0.05 mm</a:t>
            </a:r>
          </a:p>
          <a:p>
            <a:endParaRPr lang="en-US" altLang="ja-JP" sz="2300" dirty="0">
              <a:latin typeface="Calibri" pitchFamily="34" charset="0"/>
            </a:endParaRPr>
          </a:p>
          <a:p>
            <a:r>
              <a:rPr lang="en-US" altLang="ja-JP" sz="2300" dirty="0">
                <a:latin typeface="Calibri" pitchFamily="34" charset="0"/>
              </a:rPr>
              <a:t>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300" dirty="0">
                <a:latin typeface="Calibri" pitchFamily="34" charset="0"/>
              </a:rPr>
              <a:t>Position of node (deleting is possible)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300" dirty="0">
                <a:latin typeface="Calibri" pitchFamily="34" charset="0"/>
              </a:rPr>
              <a:t>Cross section of straight member (deleting is possible)</a:t>
            </a:r>
          </a:p>
          <a:p>
            <a:r>
              <a:rPr lang="en-US" altLang="ja-JP" sz="2300" dirty="0">
                <a:latin typeface="Calibri" pitchFamily="34" charset="0"/>
              </a:rPr>
              <a:t>Material is selected from JIS member only</a:t>
            </a:r>
          </a:p>
          <a:p>
            <a:endParaRPr lang="en-US" altLang="ja-JP" sz="2300" dirty="0">
              <a:latin typeface="Calibri" pitchFamily="34" charset="0"/>
            </a:endParaRPr>
          </a:p>
          <a:p>
            <a:r>
              <a:rPr lang="en-US" altLang="ja-JP" sz="2300" dirty="0">
                <a:latin typeface="Calibri" pitchFamily="34" charset="0"/>
              </a:rPr>
              <a:t>Rate of crossover 0.8</a:t>
            </a:r>
          </a:p>
          <a:p>
            <a:r>
              <a:rPr lang="en-US" altLang="ja-JP" sz="2300" dirty="0">
                <a:latin typeface="Calibri" pitchFamily="34" charset="0"/>
              </a:rPr>
              <a:t>Rate of Mutation 0.01</a:t>
            </a:r>
          </a:p>
          <a:p>
            <a:endParaRPr lang="en-US" altLang="ja-JP" sz="23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0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40"/>
          <p:cNvGrpSpPr>
            <a:grpSpLocks/>
          </p:cNvGrpSpPr>
          <p:nvPr/>
        </p:nvGrpSpPr>
        <p:grpSpPr bwMode="auto">
          <a:xfrm>
            <a:off x="71408" y="1111726"/>
            <a:ext cx="7721118" cy="5783561"/>
            <a:chOff x="4781478" y="20802607"/>
            <a:chExt cx="6634167" cy="607223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7295" y="20802607"/>
              <a:ext cx="5848350" cy="568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1 つの角を丸めた四角形 5"/>
            <p:cNvSpPr/>
            <p:nvPr/>
          </p:nvSpPr>
          <p:spPr>
            <a:xfrm>
              <a:off x="5638733" y="25159634"/>
              <a:ext cx="428628" cy="214400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7" name="1 つの角を丸めた四角形 6"/>
            <p:cNvSpPr/>
            <p:nvPr/>
          </p:nvSpPr>
          <p:spPr>
            <a:xfrm>
              <a:off x="6138799" y="25159634"/>
              <a:ext cx="928693" cy="214400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8" name="1 つの角を丸めた四角形 7"/>
            <p:cNvSpPr/>
            <p:nvPr/>
          </p:nvSpPr>
          <p:spPr>
            <a:xfrm>
              <a:off x="7138931" y="25159634"/>
              <a:ext cx="928693" cy="214400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9" name="1 つの角を丸めた四角形 8"/>
            <p:cNvSpPr/>
            <p:nvPr/>
          </p:nvSpPr>
          <p:spPr>
            <a:xfrm>
              <a:off x="6138799" y="25303546"/>
              <a:ext cx="928693" cy="571245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10" name="1 つの角を丸めた四角形 9"/>
            <p:cNvSpPr/>
            <p:nvPr/>
          </p:nvSpPr>
          <p:spPr>
            <a:xfrm>
              <a:off x="8281939" y="24445945"/>
              <a:ext cx="2714644" cy="500758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r>
                <a:rPr lang="ja-JP" altLang="en-US" sz="1700" dirty="0">
                  <a:solidFill>
                    <a:schemeClr val="tx1"/>
                  </a:solidFill>
                </a:rPr>
                <a:t>進化後のモデル</a:t>
              </a:r>
            </a:p>
          </p:txBody>
        </p:sp>
        <p:sp>
          <p:nvSpPr>
            <p:cNvPr id="11" name="1 つの角を丸めた四角形 10"/>
            <p:cNvSpPr/>
            <p:nvPr/>
          </p:nvSpPr>
          <p:spPr>
            <a:xfrm>
              <a:off x="8153350" y="22730742"/>
              <a:ext cx="952507" cy="243770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12" name="1 つの角を丸めた四角形 11"/>
            <p:cNvSpPr/>
            <p:nvPr/>
          </p:nvSpPr>
          <p:spPr>
            <a:xfrm>
              <a:off x="9143957" y="22730742"/>
              <a:ext cx="1052520" cy="243770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14" name="1 つの角を丸めた四角形 13"/>
            <p:cNvSpPr/>
            <p:nvPr/>
          </p:nvSpPr>
          <p:spPr>
            <a:xfrm>
              <a:off x="8853443" y="23089055"/>
              <a:ext cx="952507" cy="428801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endParaRPr lang="ja-JP" altLang="en-US" dirty="0"/>
            </a:p>
          </p:txBody>
        </p:sp>
        <p:sp>
          <p:nvSpPr>
            <p:cNvPr id="15" name="1 つの角を丸めた四角形 14"/>
            <p:cNvSpPr/>
            <p:nvPr/>
          </p:nvSpPr>
          <p:spPr>
            <a:xfrm rot="16200000">
              <a:off x="2745019" y="23195909"/>
              <a:ext cx="4787297" cy="714380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r>
                <a:rPr lang="en-US" altLang="ja-JP" sz="2300" dirty="0">
                  <a:solidFill>
                    <a:schemeClr val="tx1"/>
                  </a:solidFill>
                </a:rPr>
                <a:t>Deformation(mm</a:t>
              </a:r>
              <a:r>
                <a:rPr lang="ja-JP" altLang="en-US" sz="2300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16" name="1 つの角を丸めた四角形 15"/>
            <p:cNvSpPr/>
            <p:nvPr/>
          </p:nvSpPr>
          <p:spPr>
            <a:xfrm>
              <a:off x="7067493" y="26374080"/>
              <a:ext cx="3357586" cy="500757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370218">
                <a:defRPr/>
              </a:pPr>
              <a:r>
                <a:rPr lang="en-US" altLang="ja-JP" sz="2300" dirty="0">
                  <a:solidFill>
                    <a:schemeClr val="tx1"/>
                  </a:solidFill>
                </a:rPr>
                <a:t>Weight</a:t>
              </a:r>
              <a:r>
                <a:rPr lang="ja-JP" altLang="en-US" sz="2300" dirty="0">
                  <a:solidFill>
                    <a:schemeClr val="tx1"/>
                  </a:solidFill>
                </a:rPr>
                <a:t>（</a:t>
              </a:r>
              <a:r>
                <a:rPr lang="en-US" altLang="ja-JP" sz="2300" dirty="0">
                  <a:solidFill>
                    <a:schemeClr val="tx1"/>
                  </a:solidFill>
                </a:rPr>
                <a:t>ton</a:t>
              </a:r>
              <a:r>
                <a:rPr lang="ja-JP" altLang="en-US" sz="1700" dirty="0">
                  <a:solidFill>
                    <a:schemeClr val="tx1"/>
                  </a:solidFill>
                </a:rPr>
                <a:t>）</a:t>
              </a:r>
            </a:p>
          </p:txBody>
        </p:sp>
      </p:grpSp>
      <p:sp>
        <p:nvSpPr>
          <p:cNvPr id="18" name="正方形/長方形 17"/>
          <p:cNvSpPr/>
          <p:nvPr/>
        </p:nvSpPr>
        <p:spPr>
          <a:xfrm>
            <a:off x="1727587" y="5056984"/>
            <a:ext cx="6076071" cy="994417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502" tIns="32251" rIns="64502" bIns="32251" anchor="ctr"/>
          <a:lstStyle/>
          <a:p>
            <a:pPr defTabSz="3370218">
              <a:defRPr/>
            </a:pPr>
            <a:r>
              <a:rPr lang="ja-JP" altLang="en-US" sz="1700" dirty="0">
                <a:solidFill>
                  <a:schemeClr val="tx1"/>
                </a:solidFill>
              </a:rPr>
              <a:t>仕様範囲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12" y="3016913"/>
            <a:ext cx="1645948" cy="24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Genetic Algorithm for</a:t>
            </a:r>
          </a:p>
          <a:p>
            <a:r>
              <a:rPr lang="en-US" altLang="ja-JP" dirty="0"/>
              <a:t>lightweight and homologous deformation</a:t>
            </a:r>
            <a:endParaRPr lang="ja-JP" altLang="en-US" dirty="0"/>
          </a:p>
        </p:txBody>
      </p:sp>
      <p:sp>
        <p:nvSpPr>
          <p:cNvPr id="22" name="1 つの角を丸めた四角形 21"/>
          <p:cNvSpPr/>
          <p:nvPr/>
        </p:nvSpPr>
        <p:spPr bwMode="auto">
          <a:xfrm>
            <a:off x="4644243" y="1315934"/>
            <a:ext cx="3159415" cy="47555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370218">
              <a:defRPr/>
            </a:pPr>
            <a:r>
              <a:rPr lang="en-US" altLang="ja-JP" sz="2400" dirty="0">
                <a:solidFill>
                  <a:schemeClr val="tx1"/>
                </a:solidFill>
              </a:rPr>
              <a:t>First model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729578"/>
            <a:ext cx="1836497" cy="2707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1 つの角を丸めた四角形 24"/>
          <p:cNvSpPr/>
          <p:nvPr/>
        </p:nvSpPr>
        <p:spPr bwMode="auto">
          <a:xfrm>
            <a:off x="1719290" y="2499288"/>
            <a:ext cx="1979353" cy="475553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370218">
              <a:defRPr/>
            </a:pPr>
            <a:r>
              <a:rPr lang="en-US" altLang="ja-JP" sz="2400" dirty="0">
                <a:solidFill>
                  <a:schemeClr val="tx1"/>
                </a:solidFill>
              </a:rPr>
              <a:t>Final model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893357" y="0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349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07339" y="4157305"/>
            <a:ext cx="899705" cy="3729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4502" tIns="32251" rIns="64502" bIns="32251">
            <a:spAutoFit/>
          </a:bodyPr>
          <a:lstStyle/>
          <a:p>
            <a:r>
              <a:rPr lang="ja-JP" altLang="en-US" sz="2000" dirty="0">
                <a:latin typeface="Calibri" pitchFamily="34" charset="0"/>
              </a:rPr>
              <a:t>初期解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660619" y="4199639"/>
            <a:ext cx="1669147" cy="3729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4502" tIns="32251" rIns="64502" bIns="32251">
            <a:spAutoFit/>
          </a:bodyPr>
          <a:lstStyle/>
          <a:p>
            <a:r>
              <a:rPr lang="ja-JP" altLang="en-US" sz="2000" dirty="0">
                <a:latin typeface="Calibri" pitchFamily="34" charset="0"/>
              </a:rPr>
              <a:t>最適解の一例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267084" y="6165304"/>
            <a:ext cx="2961100" cy="3729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4502" tIns="32251" rIns="64502" bIns="32251">
            <a:spAutoFit/>
          </a:bodyPr>
          <a:lstStyle/>
          <a:p>
            <a:r>
              <a:rPr lang="en-US" altLang="ja-JP" sz="2000" dirty="0">
                <a:latin typeface="Calibri" pitchFamily="34" charset="0"/>
              </a:rPr>
              <a:t>Acceptable deformation</a:t>
            </a:r>
            <a:endParaRPr lang="ja-JP" altLang="en-US" sz="2000" dirty="0">
              <a:latin typeface="Calibri" pitchFamily="34" charset="0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5339" y="6008702"/>
            <a:ext cx="1522080" cy="1714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" name="Picture 10" descr="temp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71" y="3290653"/>
            <a:ext cx="3356640" cy="2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temp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7800" y="3291516"/>
            <a:ext cx="3464640" cy="2414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653259" y="5624245"/>
            <a:ext cx="442850" cy="3729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4502" tIns="32251" rIns="64502" bIns="32251">
            <a:spAutoFit/>
          </a:bodyPr>
          <a:lstStyle/>
          <a:p>
            <a:r>
              <a:rPr lang="en-US" altLang="ja-JP" sz="2000" dirty="0">
                <a:latin typeface="Calibri" pitchFamily="34" charset="0"/>
              </a:rPr>
              <a:t>0%</a:t>
            </a:r>
            <a:endParaRPr lang="ja-JP" altLang="en-US" sz="2000" dirty="0">
              <a:latin typeface="Calibri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957898" y="5624245"/>
            <a:ext cx="702536" cy="3729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4502" tIns="32251" rIns="64502" bIns="32251">
            <a:spAutoFit/>
          </a:bodyPr>
          <a:lstStyle/>
          <a:p>
            <a:r>
              <a:rPr lang="en-US" altLang="ja-JP" sz="2000" dirty="0">
                <a:latin typeface="Calibri" pitchFamily="34" charset="0"/>
              </a:rPr>
              <a:t>200%</a:t>
            </a:r>
            <a:endParaRPr lang="ja-JP" altLang="en-US" sz="2000" dirty="0">
              <a:latin typeface="Calibri" pitchFamily="34" charset="0"/>
            </a:endParaRPr>
          </a:p>
        </p:txBody>
      </p:sp>
      <p:pic>
        <p:nvPicPr>
          <p:cNvPr id="14" name="Picture 4" descr="temp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1898" y="1316982"/>
            <a:ext cx="3087360" cy="203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temp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4299" y="1317845"/>
            <a:ext cx="3096000" cy="203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右矢印 16"/>
          <p:cNvSpPr/>
          <p:nvPr/>
        </p:nvSpPr>
        <p:spPr>
          <a:xfrm>
            <a:off x="4298379" y="1653055"/>
            <a:ext cx="777600" cy="60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502" tIns="32251" rIns="64502" bIns="32251" anchor="ctr"/>
          <a:lstStyle/>
          <a:p>
            <a:pPr algn="ctr" defTabSz="3370218">
              <a:defRPr/>
            </a:pPr>
            <a:endParaRPr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6893357" y="0"/>
            <a:ext cx="220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Lightweight Structure</a:t>
            </a:r>
            <a:endParaRPr lang="ja-JP" altLang="en-US" dirty="0"/>
          </a:p>
        </p:txBody>
      </p:sp>
      <p:sp>
        <p:nvSpPr>
          <p:cNvPr id="19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Genetic Algorithm for</a:t>
            </a:r>
          </a:p>
          <a:p>
            <a:r>
              <a:rPr lang="en-US" altLang="ja-JP" dirty="0"/>
              <a:t>lightweight and homologous deformation</a:t>
            </a:r>
            <a:endParaRPr lang="ja-JP" altLang="en-US" dirty="0"/>
          </a:p>
        </p:txBody>
      </p:sp>
      <p:sp>
        <p:nvSpPr>
          <p:cNvPr id="20" name="右矢印 19"/>
          <p:cNvSpPr/>
          <p:nvPr/>
        </p:nvSpPr>
        <p:spPr>
          <a:xfrm>
            <a:off x="4298456" y="4337251"/>
            <a:ext cx="777600" cy="60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502" tIns="32251" rIns="64502" bIns="32251" anchor="ctr"/>
          <a:lstStyle/>
          <a:p>
            <a:pPr algn="ctr" defTabSz="3370218">
              <a:defRPr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71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C9821C-505C-4726-8D31-9C2EC1716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Control System of Segmented Mirror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4C9D5CE-7F55-4650-8CCA-84433E0F2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1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Segment and Positioning</a:t>
            </a:r>
            <a:endParaRPr kumimoji="1" lang="ja-JP" altLang="en-US" dirty="0"/>
          </a:p>
        </p:txBody>
      </p:sp>
      <p:pic>
        <p:nvPicPr>
          <p:cNvPr id="24" name="Picture 2" descr="C:\Documents and Settings\kino\デスクトップ\20090925 CGH\3.8m主鏡.gif">
            <a:extLst>
              <a:ext uri="{FF2B5EF4-FFF2-40B4-BE49-F238E27FC236}">
                <a16:creationId xmlns:a16="http://schemas.microsoft.com/office/drawing/2014/main" id="{CE834047-7B80-474D-8A97-13ACE8B4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1385570"/>
            <a:ext cx="4194175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 descr="Tel38_20141210a">
            <a:extLst>
              <a:ext uri="{FF2B5EF4-FFF2-40B4-BE49-F238E27FC236}">
                <a16:creationId xmlns:a16="http://schemas.microsoft.com/office/drawing/2014/main" id="{661A0450-E20C-4D12-A386-D406E37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3691" r="14764" b="3691"/>
          <a:stretch>
            <a:fillRect/>
          </a:stretch>
        </p:blipFill>
        <p:spPr bwMode="auto">
          <a:xfrm>
            <a:off x="5561013" y="3858895"/>
            <a:ext cx="35861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5">
            <a:extLst>
              <a:ext uri="{FF2B5EF4-FFF2-40B4-BE49-F238E27FC236}">
                <a16:creationId xmlns:a16="http://schemas.microsoft.com/office/drawing/2014/main" id="{39849F06-F8AE-46A7-B2C7-F0EC6369FCDB}"/>
              </a:ext>
            </a:extLst>
          </p:cNvPr>
          <p:cNvSpPr>
            <a:spLocks noChangeArrowheads="1"/>
          </p:cNvSpPr>
          <p:nvPr/>
        </p:nvSpPr>
        <p:spPr bwMode="auto">
          <a:xfrm rot="-8400000">
            <a:off x="5895975" y="3827145"/>
            <a:ext cx="1800225" cy="1800225"/>
          </a:xfrm>
          <a:custGeom>
            <a:avLst/>
            <a:gdLst>
              <a:gd name="T0" fmla="*/ 1295579 w 21600"/>
              <a:gd name="T1" fmla="*/ 91511 h 21600"/>
              <a:gd name="T2" fmla="*/ 438055 w 21600"/>
              <a:gd name="T3" fmla="*/ 278201 h 21600"/>
              <a:gd name="T4" fmla="*/ 1185315 w 21600"/>
              <a:gd name="T5" fmla="*/ 316956 h 21600"/>
              <a:gd name="T6" fmla="*/ 2024920 w 21600"/>
              <a:gd name="T7" fmla="*/ 875359 h 21600"/>
              <a:gd name="T8" fmla="*/ 1682294 w 21600"/>
              <a:gd name="T9" fmla="*/ 1233488 h 21600"/>
              <a:gd name="T10" fmla="*/ 1324082 w 21600"/>
              <a:gd name="T11" fmla="*/ 890778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587" y="10629"/>
                </a:moveTo>
                <a:cubicBezTo>
                  <a:pt x="18494" y="6394"/>
                  <a:pt x="15035" y="3011"/>
                  <a:pt x="10800" y="3011"/>
                </a:cubicBezTo>
                <a:cubicBezTo>
                  <a:pt x="9126" y="3010"/>
                  <a:pt x="7497" y="3549"/>
                  <a:pt x="6154" y="4547"/>
                </a:cubicBezTo>
                <a:lnTo>
                  <a:pt x="4359" y="2130"/>
                </a:lnTo>
                <a:cubicBezTo>
                  <a:pt x="6221" y="747"/>
                  <a:pt x="8479" y="-1"/>
                  <a:pt x="10800" y="0"/>
                </a:cubicBezTo>
                <a:cubicBezTo>
                  <a:pt x="16672" y="0"/>
                  <a:pt x="21468" y="4692"/>
                  <a:pt x="21597" y="10562"/>
                </a:cubicBezTo>
                <a:lnTo>
                  <a:pt x="24296" y="10503"/>
                </a:lnTo>
                <a:lnTo>
                  <a:pt x="20185" y="14800"/>
                </a:lnTo>
                <a:lnTo>
                  <a:pt x="15887" y="10688"/>
                </a:lnTo>
                <a:lnTo>
                  <a:pt x="18587" y="106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C407644A-D72B-4A35-890E-733F7C65F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" y="1985010"/>
            <a:ext cx="7581900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3000" b="0" dirty="0">
                <a:solidFill>
                  <a:srgbClr val="0066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❙</a:t>
            </a:r>
            <a:r>
              <a:rPr lang="en-US" altLang="ja-JP" sz="3000" b="0" dirty="0">
                <a:solidFill>
                  <a:srgbClr val="000066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Position</a:t>
            </a:r>
            <a:br>
              <a:rPr lang="ja-JP" altLang="en-US" sz="3000" b="0" dirty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ja-JP" altLang="en-US" sz="3000" b="0" dirty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r>
              <a:rPr lang="en-US" altLang="ja-JP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Requirement</a:t>
            </a: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： </a:t>
            </a:r>
            <a:r>
              <a:rPr lang="en-US" altLang="ja-JP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RMS</a:t>
            </a: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≲30 nm</a:t>
            </a:r>
          </a:p>
          <a:p>
            <a:pPr eaLnBrk="1" hangingPunct="1">
              <a:spcBef>
                <a:spcPct val="50000"/>
              </a:spcBef>
            </a:pPr>
            <a:r>
              <a:rPr lang="ja-JP" altLang="en-US" sz="3000" b="0" dirty="0">
                <a:solidFill>
                  <a:srgbClr val="0066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❙</a:t>
            </a:r>
            <a:r>
              <a:rPr lang="en-US" altLang="ja-JP" sz="3000" b="0" dirty="0">
                <a:solidFill>
                  <a:srgbClr val="000066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Disturbance</a:t>
            </a:r>
            <a:br>
              <a:rPr lang="ja-JP" altLang="en-US" sz="3200" dirty="0">
                <a:solidFill>
                  <a:srgbClr val="000066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</a:t>
            </a:r>
            <a:r>
              <a:rPr lang="en-US" altLang="ja-JP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Deformation of Structure induced with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Gravity</a:t>
            </a: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・</a:t>
            </a:r>
            <a:r>
              <a:rPr lang="en-US" altLang="ja-JP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Thermal</a:t>
            </a: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： ～100 μm</a:t>
            </a:r>
            <a:b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</a:t>
            </a:r>
            <a:r>
              <a:rPr lang="en-US" altLang="ja-JP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Wind load</a:t>
            </a: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	： 300 nm @1 Hz</a:t>
            </a:r>
            <a:b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		     </a:t>
            </a:r>
            <a:r>
              <a:rPr lang="ja-JP" altLang="en-US" sz="23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  </a:t>
            </a:r>
            <a:r>
              <a:rPr lang="ja-JP" altLang="en-US" sz="2600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8 nm @10 Hz</a:t>
            </a:r>
          </a:p>
        </p:txBody>
      </p:sp>
      <p:pic>
        <p:nvPicPr>
          <p:cNvPr id="7" name="図形 2" descr="logo_black">
            <a:extLst>
              <a:ext uri="{FF2B5EF4-FFF2-40B4-BE49-F238E27FC236}">
                <a16:creationId xmlns:a16="http://schemas.microsoft.com/office/drawing/2014/main" id="{9080FE9C-3D6E-4222-9641-EF68DB47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13" y="79389"/>
            <a:ext cx="18669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264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31C91-FCAB-44A8-B0A0-CCEA0018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</a:t>
            </a:r>
            <a:r>
              <a:rPr lang="en-US" altLang="ja-JP" dirty="0"/>
              <a:t>e of the control system</a:t>
            </a:r>
            <a:endParaRPr kumimoji="1" lang="ja-JP" alt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634FAB29-5895-4F34-BB08-857F461B2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185" y="1443944"/>
            <a:ext cx="4318000" cy="503238"/>
          </a:xfrm>
          <a:prstGeom prst="rect">
            <a:avLst/>
          </a:prstGeom>
          <a:solidFill>
            <a:srgbClr val="FFFF66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 altLang="ja-JP" b="0" dirty="0">
                <a:latin typeface="+mn-ea"/>
                <a:ea typeface="+mn-ea"/>
                <a:cs typeface="Meiryo UI" pitchFamily="50" charset="-128"/>
              </a:rPr>
              <a:t>segments×18</a:t>
            </a:r>
            <a:endParaRPr lang="ja-JP" altLang="en-US" b="0" dirty="0">
              <a:latin typeface="+mn-ea"/>
              <a:ea typeface="+mn-ea"/>
              <a:cs typeface="Meiryo UI" pitchFamily="50" charset="-128"/>
            </a:endParaRP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74FE1C96-B77C-4C5F-95C4-732410005BB5}"/>
              </a:ext>
            </a:extLst>
          </p:cNvPr>
          <p:cNvGrpSpPr>
            <a:grpSpLocks/>
          </p:cNvGrpSpPr>
          <p:nvPr/>
        </p:nvGrpSpPr>
        <p:grpSpPr bwMode="auto">
          <a:xfrm>
            <a:off x="3525610" y="1948769"/>
            <a:ext cx="1263650" cy="1773238"/>
            <a:chOff x="0" y="0"/>
            <a:chExt cx="1986" cy="2792"/>
          </a:xfrm>
        </p:grpSpPr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B6A2CAAB-1F9F-459F-A657-3CA3808FE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512"/>
              <a:ext cx="168" cy="274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FDC16C50-FF5E-4F62-BC94-EC82FF229B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" y="81"/>
              <a:ext cx="48" cy="3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A9AC2947-3E53-4C09-A53C-F7A6B178B3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7" y="88"/>
              <a:ext cx="50" cy="3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27" name="Rectangle 14">
              <a:extLst>
                <a:ext uri="{FF2B5EF4-FFF2-40B4-BE49-F238E27FC236}">
                  <a16:creationId xmlns:a16="http://schemas.microsoft.com/office/drawing/2014/main" id="{2BDC171D-DC2B-4503-85A4-A8BCC294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1592"/>
              <a:ext cx="850" cy="1200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3363FD68-9946-425B-9D4C-B44E6325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756"/>
              <a:ext cx="850" cy="848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endParaRPr lang="ja-JP" altLang="en-US" sz="1800" dirty="0">
                <a:latin typeface="MS UI Gothic" pitchFamily="50" charset="-128"/>
                <a:ea typeface="MS UI Gothic" pitchFamily="50" charset="-128"/>
              </a:endParaRPr>
            </a:p>
          </p:txBody>
        </p:sp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9831026E-A039-4A03-B9B7-E28D63948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0"/>
              <a:ext cx="340" cy="11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D47B41D5-0CF7-48EE-9DD2-D45FA469C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0"/>
              <a:ext cx="340" cy="11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6141C198-C212-4524-BB48-C2976E472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5"/>
              <a:ext cx="1984" cy="11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3463AE25-EE5F-405C-A58A-0F9D128A34E2}"/>
              </a:ext>
            </a:extLst>
          </p:cNvPr>
          <p:cNvGrpSpPr>
            <a:grpSpLocks/>
          </p:cNvGrpSpPr>
          <p:nvPr/>
        </p:nvGrpSpPr>
        <p:grpSpPr bwMode="auto">
          <a:xfrm>
            <a:off x="5430610" y="1942419"/>
            <a:ext cx="1263650" cy="1773238"/>
            <a:chOff x="0" y="0"/>
            <a:chExt cx="1986" cy="2792"/>
          </a:xfrm>
        </p:grpSpPr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B7FADEBE-548D-47FB-A34F-D3BA7AB61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512"/>
              <a:ext cx="168" cy="274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01586E49-D0E7-4F99-8C3D-729BDD0721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" y="81"/>
              <a:ext cx="48" cy="3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6A404B5B-3DDC-44D1-B2E2-AE88681CDF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7" y="88"/>
              <a:ext cx="50" cy="3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386BA850-902C-4251-9934-7DFC77952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1592"/>
              <a:ext cx="850" cy="1200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7" name="Rectangle 24">
              <a:extLst>
                <a:ext uri="{FF2B5EF4-FFF2-40B4-BE49-F238E27FC236}">
                  <a16:creationId xmlns:a16="http://schemas.microsoft.com/office/drawing/2014/main" id="{D01595CA-6769-459B-A7D2-82498B92E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756"/>
              <a:ext cx="850" cy="848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endParaRPr lang="ja-JP" altLang="en-US" sz="1800" dirty="0">
                <a:latin typeface="MS UI Gothic" pitchFamily="50" charset="-128"/>
                <a:ea typeface="MS UI Gothic" pitchFamily="50" charset="-128"/>
              </a:endParaRPr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4FF08E5B-BA69-4299-AB45-7C1E96BD8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0"/>
              <a:ext cx="340" cy="11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611655E3-063B-46F1-8FB4-B6F9F1466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0"/>
              <a:ext cx="340" cy="11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D55C6A0B-F6CD-4F14-986F-0605131F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5"/>
              <a:ext cx="1984" cy="113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</p:grpSp>
      <p:grpSp>
        <p:nvGrpSpPr>
          <p:cNvPr id="41" name="Group 28">
            <a:extLst>
              <a:ext uri="{FF2B5EF4-FFF2-40B4-BE49-F238E27FC236}">
                <a16:creationId xmlns:a16="http://schemas.microsoft.com/office/drawing/2014/main" id="{0BFE5195-0D06-4100-A8C4-6B6FB055C4C4}"/>
              </a:ext>
            </a:extLst>
          </p:cNvPr>
          <p:cNvGrpSpPr>
            <a:grpSpLocks/>
          </p:cNvGrpSpPr>
          <p:nvPr/>
        </p:nvGrpSpPr>
        <p:grpSpPr bwMode="auto">
          <a:xfrm>
            <a:off x="2408010" y="1940832"/>
            <a:ext cx="901700" cy="417512"/>
            <a:chOff x="0" y="0"/>
            <a:chExt cx="1420" cy="658"/>
          </a:xfrm>
        </p:grpSpPr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A348F999-1C57-4DC5-B0C1-8A524B2B8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53" cy="453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07D4F541-9DA1-42C9-A7BD-8F1CBA3E8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32"/>
              <a:ext cx="1417" cy="226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194A8AE5-73B9-45CC-AF54-E0C149EA04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4" y="305"/>
              <a:ext cx="535" cy="127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73065855-D150-4D16-BB40-F6845A78F8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6" y="14"/>
              <a:ext cx="535" cy="127"/>
            </a:xfrm>
            <a:prstGeom prst="rect">
              <a:avLst/>
            </a:prstGeom>
            <a:solidFill>
              <a:srgbClr val="FF99CC"/>
            </a:solidFill>
            <a:ln w="3175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 sz="1800"/>
            </a:p>
          </p:txBody>
        </p:sp>
      </p:grpSp>
      <p:sp>
        <p:nvSpPr>
          <p:cNvPr id="46" name="Rectangle 33">
            <a:extLst>
              <a:ext uri="{FF2B5EF4-FFF2-40B4-BE49-F238E27FC236}">
                <a16:creationId xmlns:a16="http://schemas.microsoft.com/office/drawing/2014/main" id="{CB2F0234-D42F-409C-A44B-F6FE3FC22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935" y="1451882"/>
            <a:ext cx="1270000" cy="504825"/>
          </a:xfrm>
          <a:prstGeom prst="rect">
            <a:avLst/>
          </a:prstGeom>
          <a:solidFill>
            <a:srgbClr val="FFFF66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spcAft>
                <a:spcPts val="900"/>
              </a:spcAft>
            </a:pPr>
            <a:endParaRPr lang="ja-JP" altLang="ja-JP" sz="1800" b="0">
              <a:latin typeface="Century" pitchFamily="18" charset="0"/>
              <a:ea typeface="MS UI Gothic" pitchFamily="50" charset="-128"/>
            </a:endParaRPr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62D4685A-8567-401F-BF91-1B8A1E9D8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671" y="4706984"/>
            <a:ext cx="3507241" cy="4318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b="0" dirty="0">
                <a:latin typeface="+mn-ea"/>
                <a:ea typeface="+mn-ea"/>
                <a:cs typeface="Meiryo UI" pitchFamily="50" charset="-128"/>
              </a:rPr>
              <a:t>computer</a:t>
            </a:r>
            <a:endParaRPr lang="ja-JP" altLang="en-US" b="0" dirty="0">
              <a:latin typeface="+mn-ea"/>
              <a:ea typeface="+mn-ea"/>
              <a:cs typeface="Meiryo UI" pitchFamily="50" charset="-128"/>
            </a:endParaRPr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1785EE08-2EBA-4024-A4A6-FB6E996913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1623" y="2180544"/>
            <a:ext cx="855662" cy="346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9" name="AutoShape 39">
            <a:extLst>
              <a:ext uri="{FF2B5EF4-FFF2-40B4-BE49-F238E27FC236}">
                <a16:creationId xmlns:a16="http://schemas.microsoft.com/office/drawing/2014/main" id="{2A4375CE-859B-4939-A071-85169BB787B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077641" y="1387588"/>
            <a:ext cx="541338" cy="628650"/>
          </a:xfrm>
          <a:prstGeom prst="wave">
            <a:avLst>
              <a:gd name="adj1" fmla="val 13005"/>
              <a:gd name="adj2" fmla="val 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 sz="1800"/>
          </a:p>
        </p:txBody>
      </p:sp>
      <p:sp>
        <p:nvSpPr>
          <p:cNvPr id="50" name="Line 41">
            <a:extLst>
              <a:ext uri="{FF2B5EF4-FFF2-40B4-BE49-F238E27FC236}">
                <a16:creationId xmlns:a16="http://schemas.microsoft.com/office/drawing/2014/main" id="{6E5D447E-4CE3-4058-8904-7B1F72A66F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1348" y="3064782"/>
            <a:ext cx="765175" cy="336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61C36791-9146-4868-B22A-4D33360126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1584" y="2665079"/>
            <a:ext cx="1870529" cy="3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 altLang="ja-JP" b="0" dirty="0">
                <a:latin typeface="+mn-ea"/>
                <a:ea typeface="+mn-ea"/>
                <a:cs typeface="Meiryo UI" pitchFamily="50" charset="-128"/>
              </a:rPr>
              <a:t>actuators</a:t>
            </a:r>
            <a:br>
              <a:rPr lang="ja-JP" altLang="en-US" b="0" dirty="0">
                <a:latin typeface="+mn-ea"/>
                <a:ea typeface="+mn-ea"/>
                <a:cs typeface="Meiryo UI" pitchFamily="50" charset="-128"/>
              </a:rPr>
            </a:br>
            <a:r>
              <a:rPr lang="ja-JP" altLang="en-US" b="0" dirty="0">
                <a:latin typeface="+mn-ea"/>
                <a:ea typeface="+mn-ea"/>
                <a:cs typeface="Meiryo UI" pitchFamily="50" charset="-128"/>
              </a:rPr>
              <a:t>×57</a:t>
            </a:r>
          </a:p>
        </p:txBody>
      </p:sp>
      <p:sp>
        <p:nvSpPr>
          <p:cNvPr id="52" name="AutoShape 44">
            <a:extLst>
              <a:ext uri="{FF2B5EF4-FFF2-40B4-BE49-F238E27FC236}">
                <a16:creationId xmlns:a16="http://schemas.microsoft.com/office/drawing/2014/main" id="{D4806E40-828C-443E-ACF0-EB73C6FC6C8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48316" y="1400288"/>
            <a:ext cx="585788" cy="628650"/>
          </a:xfrm>
          <a:prstGeom prst="wave">
            <a:avLst>
              <a:gd name="adj1" fmla="val 13005"/>
              <a:gd name="adj2" fmla="val 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 sz="1800"/>
          </a:p>
        </p:txBody>
      </p:sp>
      <p:cxnSp>
        <p:nvCxnSpPr>
          <p:cNvPr id="53" name="AutoShape 46">
            <a:extLst>
              <a:ext uri="{FF2B5EF4-FFF2-40B4-BE49-F238E27FC236}">
                <a16:creationId xmlns:a16="http://schemas.microsoft.com/office/drawing/2014/main" id="{069DCED8-8DFC-42DD-905D-03ADDD001523}"/>
              </a:ext>
            </a:extLst>
          </p:cNvPr>
          <p:cNvCxnSpPr>
            <a:cxnSpLocks noChangeShapeType="1"/>
            <a:stCxn id="44" idx="3"/>
          </p:cNvCxnSpPr>
          <p:nvPr/>
        </p:nvCxnSpPr>
        <p:spPr bwMode="auto">
          <a:xfrm>
            <a:off x="3308123" y="2174194"/>
            <a:ext cx="125412" cy="2452688"/>
          </a:xfrm>
          <a:prstGeom prst="bentConnector2">
            <a:avLst/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E48B719D-D1F2-4A6B-B302-6B829EE15E99}"/>
              </a:ext>
            </a:extLst>
          </p:cNvPr>
          <p:cNvCxnSpPr>
            <a:cxnSpLocks/>
            <a:stCxn id="47" idx="0"/>
            <a:endCxn id="27" idx="2"/>
          </p:cNvCxnSpPr>
          <p:nvPr/>
        </p:nvCxnSpPr>
        <p:spPr>
          <a:xfrm rot="16200000" flipV="1">
            <a:off x="4094240" y="3783931"/>
            <a:ext cx="984977" cy="86112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510E00D-25A9-4C51-BD1D-FD733CDDEC2A}"/>
              </a:ext>
            </a:extLst>
          </p:cNvPr>
          <p:cNvSpPr txBox="1"/>
          <p:nvPr/>
        </p:nvSpPr>
        <p:spPr>
          <a:xfrm>
            <a:off x="6327586" y="2211073"/>
            <a:ext cx="2392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Support structure</a:t>
            </a:r>
            <a:endParaRPr kumimoji="1" lang="ja-JP" altLang="en-US" sz="2400" dirty="0"/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934B4-C48A-43A5-9739-01C42ED69DD6}"/>
              </a:ext>
            </a:extLst>
          </p:cNvPr>
          <p:cNvCxnSpPr>
            <a:endCxn id="36" idx="2"/>
          </p:cNvCxnSpPr>
          <p:nvPr/>
        </p:nvCxnSpPr>
        <p:spPr>
          <a:xfrm flipV="1">
            <a:off x="6057343" y="3715657"/>
            <a:ext cx="3820" cy="99132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図形 2" descr="logo_black">
            <a:extLst>
              <a:ext uri="{FF2B5EF4-FFF2-40B4-BE49-F238E27FC236}">
                <a16:creationId xmlns:a16="http://schemas.microsoft.com/office/drawing/2014/main" id="{D88E64DF-FE69-4F0A-A5D2-886CD780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" y="15082"/>
            <a:ext cx="18669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42">
            <a:extLst>
              <a:ext uri="{FF2B5EF4-FFF2-40B4-BE49-F238E27FC236}">
                <a16:creationId xmlns:a16="http://schemas.microsoft.com/office/drawing/2014/main" id="{731AD40F-B530-4A4F-8B20-64FE68238C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072" y="2560923"/>
            <a:ext cx="1870529" cy="37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 altLang="ja-JP" b="0" dirty="0">
                <a:latin typeface="+mn-ea"/>
                <a:ea typeface="+mn-ea"/>
                <a:cs typeface="Meiryo UI" pitchFamily="50" charset="-128"/>
              </a:rPr>
              <a:t>sensors</a:t>
            </a:r>
            <a:br>
              <a:rPr lang="ja-JP" altLang="en-US" b="0" dirty="0">
                <a:latin typeface="+mn-ea"/>
                <a:ea typeface="+mn-ea"/>
                <a:cs typeface="Meiryo UI" pitchFamily="50" charset="-128"/>
              </a:rPr>
            </a:br>
            <a:r>
              <a:rPr lang="ja-JP" altLang="en-US" b="0" dirty="0">
                <a:latin typeface="+mn-ea"/>
                <a:ea typeface="+mn-ea"/>
                <a:cs typeface="Meiryo UI" pitchFamily="50" charset="-128"/>
              </a:rPr>
              <a:t>×</a:t>
            </a:r>
            <a:r>
              <a:rPr lang="en-US" altLang="ja-JP" b="0" dirty="0">
                <a:latin typeface="+mn-ea"/>
                <a:ea typeface="+mn-ea"/>
                <a:cs typeface="Meiryo UI" pitchFamily="50" charset="-128"/>
              </a:rPr>
              <a:t>72</a:t>
            </a:r>
            <a:endParaRPr lang="ja-JP" altLang="en-US" b="0" dirty="0">
              <a:latin typeface="+mn-ea"/>
              <a:ea typeface="+mn-ea"/>
              <a:cs typeface="Meiryo UI" pitchFamily="50" charset="-128"/>
            </a:endParaRPr>
          </a:p>
        </p:txBody>
      </p:sp>
      <p:sp>
        <p:nvSpPr>
          <p:cNvPr id="60" name="TextBox 16426">
            <a:extLst>
              <a:ext uri="{FF2B5EF4-FFF2-40B4-BE49-F238E27FC236}">
                <a16:creationId xmlns:a16="http://schemas.microsoft.com/office/drawing/2014/main" id="{DCFB6CD1-C189-49BB-93E8-520D404C9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48" y="5280004"/>
            <a:ext cx="7559401" cy="55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755" tIns="46990" rIns="90170" bIns="46990">
            <a:spAutoFit/>
          </a:bodyPr>
          <a:lstStyle/>
          <a:p>
            <a:pPr fontAlgn="ctr">
              <a:lnSpc>
                <a:spcPct val="120000"/>
              </a:lnSpc>
              <a:spcBef>
                <a:spcPct val="60000"/>
              </a:spcBef>
            </a:pP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 </a:t>
            </a: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rPr>
              <a:t> </a:t>
            </a:r>
            <a:r>
              <a:rPr lang="en-US" altLang="ja-JP" sz="2500" b="0" dirty="0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rPr>
              <a:t>Feedback speed : 200Hz</a:t>
            </a:r>
          </a:p>
        </p:txBody>
      </p:sp>
    </p:spTree>
    <p:extLst>
      <p:ext uri="{BB962C8B-B14F-4D97-AF65-F5344CB8AC3E}">
        <p14:creationId xmlns:p14="http://schemas.microsoft.com/office/powerpoint/2010/main" val="230851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0" name="グループ化 10244">
            <a:extLst>
              <a:ext uri="{FF2B5EF4-FFF2-40B4-BE49-F238E27FC236}">
                <a16:creationId xmlns:a16="http://schemas.microsoft.com/office/drawing/2014/main" id="{AF14026D-1DD8-47B0-9C81-469EADDB321C}"/>
              </a:ext>
            </a:extLst>
          </p:cNvPr>
          <p:cNvGrpSpPr>
            <a:grpSpLocks/>
          </p:cNvGrpSpPr>
          <p:nvPr/>
        </p:nvGrpSpPr>
        <p:grpSpPr bwMode="auto">
          <a:xfrm>
            <a:off x="4391025" y="1327150"/>
            <a:ext cx="4673600" cy="4672013"/>
            <a:chOff x="0" y="0"/>
            <a:chExt cx="7358" cy="7358"/>
          </a:xfrm>
        </p:grpSpPr>
        <p:sp>
          <p:nvSpPr>
            <p:cNvPr id="29701" name="楕円 10245">
              <a:extLst>
                <a:ext uri="{FF2B5EF4-FFF2-40B4-BE49-F238E27FC236}">
                  <a16:creationId xmlns:a16="http://schemas.microsoft.com/office/drawing/2014/main" id="{D76A74EB-52AA-4591-A467-CA742EA5B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358" cy="7358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2" name="直線コネクタ 10246">
              <a:extLst>
                <a:ext uri="{FF2B5EF4-FFF2-40B4-BE49-F238E27FC236}">
                  <a16:creationId xmlns:a16="http://schemas.microsoft.com/office/drawing/2014/main" id="{7680377A-F640-4B76-81B3-FD19F6F4C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00000">
              <a:off x="3698" y="22"/>
              <a:ext cx="0" cy="7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3" name="直線コネクタ 10247">
              <a:extLst>
                <a:ext uri="{FF2B5EF4-FFF2-40B4-BE49-F238E27FC236}">
                  <a16:creationId xmlns:a16="http://schemas.microsoft.com/office/drawing/2014/main" id="{2947ED48-7235-4ECE-9C63-831B51C664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700000">
              <a:off x="3691" y="36"/>
              <a:ext cx="0" cy="7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4" name="直線コネクタ 10248">
              <a:extLst>
                <a:ext uri="{FF2B5EF4-FFF2-40B4-BE49-F238E27FC236}">
                  <a16:creationId xmlns:a16="http://schemas.microsoft.com/office/drawing/2014/main" id="{896CD4DC-0FE7-4DA4-BEAE-9BF709C0E6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500000">
              <a:off x="3676" y="15"/>
              <a:ext cx="0" cy="7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5" name="直線コネクタ 10249">
              <a:extLst>
                <a:ext uri="{FF2B5EF4-FFF2-40B4-BE49-F238E27FC236}">
                  <a16:creationId xmlns:a16="http://schemas.microsoft.com/office/drawing/2014/main" id="{E794BE87-1A17-40FE-9079-C1019E5CF4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6300000">
              <a:off x="3676" y="16"/>
              <a:ext cx="0" cy="7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6" name="直線コネクタ 10250">
              <a:extLst>
                <a:ext uri="{FF2B5EF4-FFF2-40B4-BE49-F238E27FC236}">
                  <a16:creationId xmlns:a16="http://schemas.microsoft.com/office/drawing/2014/main" id="{F58BAE02-540D-45E8-9D1B-3F4F79D778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100000">
              <a:off x="3691" y="9"/>
              <a:ext cx="0" cy="7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7" name="直線コネクタ 10251">
              <a:extLst>
                <a:ext uri="{FF2B5EF4-FFF2-40B4-BE49-F238E27FC236}">
                  <a16:creationId xmlns:a16="http://schemas.microsoft.com/office/drawing/2014/main" id="{165BEF1F-2273-4749-B9EE-D1F2A8A0F7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900000">
              <a:off x="3690" y="8"/>
              <a:ext cx="0" cy="7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8" name="楕円 10252">
              <a:extLst>
                <a:ext uri="{FF2B5EF4-FFF2-40B4-BE49-F238E27FC236}">
                  <a16:creationId xmlns:a16="http://schemas.microsoft.com/office/drawing/2014/main" id="{D6CBAF8F-6028-48C7-BB25-723A2B430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418"/>
              <a:ext cx="4535" cy="4535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09" name="直線コネクタ 10253">
              <a:extLst>
                <a:ext uri="{FF2B5EF4-FFF2-40B4-BE49-F238E27FC236}">
                  <a16:creationId xmlns:a16="http://schemas.microsoft.com/office/drawing/2014/main" id="{E9E1A021-B05B-454C-A419-10B35C0E53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0">
              <a:off x="3705" y="1403"/>
              <a:ext cx="0" cy="45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10" name="直線コネクタ 10254">
              <a:extLst>
                <a:ext uri="{FF2B5EF4-FFF2-40B4-BE49-F238E27FC236}">
                  <a16:creationId xmlns:a16="http://schemas.microsoft.com/office/drawing/2014/main" id="{6866F0C8-8938-4A28-911B-0DA8FE0134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800000">
              <a:off x="3720" y="1403"/>
              <a:ext cx="0" cy="45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11" name="直線コネクタ 10255">
              <a:extLst>
                <a:ext uri="{FF2B5EF4-FFF2-40B4-BE49-F238E27FC236}">
                  <a16:creationId xmlns:a16="http://schemas.microsoft.com/office/drawing/2014/main" id="{8EEFF3AF-E596-423A-BB06-8F650B8466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705" y="1403"/>
              <a:ext cx="0" cy="45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12" name="楕円 10256">
              <a:extLst>
                <a:ext uri="{FF2B5EF4-FFF2-40B4-BE49-F238E27FC236}">
                  <a16:creationId xmlns:a16="http://schemas.microsoft.com/office/drawing/2014/main" id="{3D032B31-224D-4FA9-9747-A2A66D902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2738"/>
              <a:ext cx="1920" cy="1920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9713" name="楕円 10257">
              <a:extLst>
                <a:ext uri="{FF2B5EF4-FFF2-40B4-BE49-F238E27FC236}">
                  <a16:creationId xmlns:a16="http://schemas.microsoft.com/office/drawing/2014/main" id="{2328A596-7360-4888-8FFA-0876E4FC1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910"/>
              <a:ext cx="1560" cy="15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latin typeface="Times New Roman" panose="02020603050405020304" pitchFamily="18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9714" name="楕円 10258">
            <a:extLst>
              <a:ext uri="{FF2B5EF4-FFF2-40B4-BE49-F238E27FC236}">
                <a16:creationId xmlns:a16="http://schemas.microsoft.com/office/drawing/2014/main" id="{189BE0D5-3765-4F95-9DD5-C2542B491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5" y="28003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15" name="楕円 10259">
            <a:extLst>
              <a:ext uri="{FF2B5EF4-FFF2-40B4-BE49-F238E27FC236}">
                <a16:creationId xmlns:a16="http://schemas.microsoft.com/office/drawing/2014/main" id="{7098111D-21B2-4F4A-8F44-0EAC84542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025" y="25241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16" name="楕円 10260">
            <a:extLst>
              <a:ext uri="{FF2B5EF4-FFF2-40B4-BE49-F238E27FC236}">
                <a16:creationId xmlns:a16="http://schemas.microsoft.com/office/drawing/2014/main" id="{3AAE5ECA-F389-419D-A34F-337541429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5241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17" name="楕円 10261">
            <a:extLst>
              <a:ext uri="{FF2B5EF4-FFF2-40B4-BE49-F238E27FC236}">
                <a16:creationId xmlns:a16="http://schemas.microsoft.com/office/drawing/2014/main" id="{21C4EAA7-E263-4A0F-8AAE-74C08C08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304323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18" name="楕円 10262">
            <a:extLst>
              <a:ext uri="{FF2B5EF4-FFF2-40B4-BE49-F238E27FC236}">
                <a16:creationId xmlns:a16="http://schemas.microsoft.com/office/drawing/2014/main" id="{46651A4F-D29B-49B4-A67B-25D0C652C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29956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19" name="楕円 10263">
            <a:extLst>
              <a:ext uri="{FF2B5EF4-FFF2-40B4-BE49-F238E27FC236}">
                <a16:creationId xmlns:a16="http://schemas.microsoft.com/office/drawing/2014/main" id="{B754C7D0-958F-47DF-A3E7-C32EBFB52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31099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0" name="楕円 10264">
            <a:extLst>
              <a:ext uri="{FF2B5EF4-FFF2-40B4-BE49-F238E27FC236}">
                <a16:creationId xmlns:a16="http://schemas.microsoft.com/office/drawing/2014/main" id="{26183116-44FD-4532-AAD6-7917045F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800" y="24574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1" name="楕円 10265">
            <a:extLst>
              <a:ext uri="{FF2B5EF4-FFF2-40B4-BE49-F238E27FC236}">
                <a16:creationId xmlns:a16="http://schemas.microsoft.com/office/drawing/2014/main" id="{0FF708E1-1C10-4AED-B394-6B97F0296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5" y="190023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2" name="楕円 10266">
            <a:extLst>
              <a:ext uri="{FF2B5EF4-FFF2-40B4-BE49-F238E27FC236}">
                <a16:creationId xmlns:a16="http://schemas.microsoft.com/office/drawing/2014/main" id="{86011690-54F8-47BB-8B8C-214E57BB2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925" y="16287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3" name="楕円 10267">
            <a:extLst>
              <a:ext uri="{FF2B5EF4-FFF2-40B4-BE49-F238E27FC236}">
                <a16:creationId xmlns:a16="http://schemas.microsoft.com/office/drawing/2014/main" id="{417FBAB6-CF9D-476C-B95F-EEDED43B7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0" y="16287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4" name="楕円 10268">
            <a:extLst>
              <a:ext uri="{FF2B5EF4-FFF2-40B4-BE49-F238E27FC236}">
                <a16:creationId xmlns:a16="http://schemas.microsoft.com/office/drawing/2014/main" id="{10D6A9EA-DC8E-4085-88F7-5D7F32CA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216217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5" name="楕円 10269">
            <a:extLst>
              <a:ext uri="{FF2B5EF4-FFF2-40B4-BE49-F238E27FC236}">
                <a16:creationId xmlns:a16="http://schemas.microsoft.com/office/drawing/2014/main" id="{4B9DBEB0-06DE-4FB4-895D-E377601DC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22574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6" name="楕円 10270">
            <a:extLst>
              <a:ext uri="{FF2B5EF4-FFF2-40B4-BE49-F238E27FC236}">
                <a16:creationId xmlns:a16="http://schemas.microsoft.com/office/drawing/2014/main" id="{9B723A20-E4B3-4708-8678-6518A068C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143668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7" name="楕円 10271">
            <a:extLst>
              <a:ext uri="{FF2B5EF4-FFF2-40B4-BE49-F238E27FC236}">
                <a16:creationId xmlns:a16="http://schemas.microsoft.com/office/drawing/2014/main" id="{BC482E7A-827D-4E99-9C40-CEF15A962FB0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7558088" y="21304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8" name="楕円 10272">
            <a:extLst>
              <a:ext uri="{FF2B5EF4-FFF2-40B4-BE49-F238E27FC236}">
                <a16:creationId xmlns:a16="http://schemas.microsoft.com/office/drawing/2014/main" id="{F5251892-093B-4EA4-967D-27401FFE2F1D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7858125" y="19907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29" name="楕円 10273">
            <a:extLst>
              <a:ext uri="{FF2B5EF4-FFF2-40B4-BE49-F238E27FC236}">
                <a16:creationId xmlns:a16="http://schemas.microsoft.com/office/drawing/2014/main" id="{B9B10F95-A497-482F-BFA8-B6A93ABB93E0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7519988" y="17970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0" name="楕円 10274">
            <a:extLst>
              <a:ext uri="{FF2B5EF4-FFF2-40B4-BE49-F238E27FC236}">
                <a16:creationId xmlns:a16="http://schemas.microsoft.com/office/drawing/2014/main" id="{167F7E76-F293-4114-BDA2-9E997B27EE4B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7431088" y="23590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1" name="楕円 10275">
            <a:extLst>
              <a:ext uri="{FF2B5EF4-FFF2-40B4-BE49-F238E27FC236}">
                <a16:creationId xmlns:a16="http://schemas.microsoft.com/office/drawing/2014/main" id="{BD2AD2BF-A7C0-44C5-A8E7-EF1A4A2CC74B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7651750" y="25971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2" name="楕円 10276">
            <a:extLst>
              <a:ext uri="{FF2B5EF4-FFF2-40B4-BE49-F238E27FC236}">
                <a16:creationId xmlns:a16="http://schemas.microsoft.com/office/drawing/2014/main" id="{CE148F22-C54C-48EB-9BAC-489B3794C92C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8313738" y="20431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3" name="楕円 10277">
            <a:extLst>
              <a:ext uri="{FF2B5EF4-FFF2-40B4-BE49-F238E27FC236}">
                <a16:creationId xmlns:a16="http://schemas.microsoft.com/office/drawing/2014/main" id="{4632E543-9A3E-4332-8586-B0E0E4C9E6B7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392988" y="32194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4" name="楕円 10278">
            <a:extLst>
              <a:ext uri="{FF2B5EF4-FFF2-40B4-BE49-F238E27FC236}">
                <a16:creationId xmlns:a16="http://schemas.microsoft.com/office/drawing/2014/main" id="{4863AC84-D22D-442F-A643-4B96F53D2FBA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732713" y="32670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5" name="楕円 10279">
            <a:extLst>
              <a:ext uri="{FF2B5EF4-FFF2-40B4-BE49-F238E27FC236}">
                <a16:creationId xmlns:a16="http://schemas.microsoft.com/office/drawing/2014/main" id="{B1E91BC7-8F89-4B26-8A40-93D13F77AFC1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513638" y="287496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6" name="楕円 10280">
            <a:extLst>
              <a:ext uri="{FF2B5EF4-FFF2-40B4-BE49-F238E27FC236}">
                <a16:creationId xmlns:a16="http://schemas.microsoft.com/office/drawing/2014/main" id="{93AE512D-5DD7-4A96-A93F-A490AA15B85A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331075" y="35988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7" name="楕円 10281">
            <a:extLst>
              <a:ext uri="{FF2B5EF4-FFF2-40B4-BE49-F238E27FC236}">
                <a16:creationId xmlns:a16="http://schemas.microsoft.com/office/drawing/2014/main" id="{243F8C5F-1610-4CCE-9D25-8C13A3490682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212013" y="33083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8" name="楕円 10282">
            <a:extLst>
              <a:ext uri="{FF2B5EF4-FFF2-40B4-BE49-F238E27FC236}">
                <a16:creationId xmlns:a16="http://schemas.microsoft.com/office/drawing/2014/main" id="{D46E6715-728E-4668-B399-83D7C51FA8AF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248525" y="35877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39" name="楕円 10283">
            <a:extLst>
              <a:ext uri="{FF2B5EF4-FFF2-40B4-BE49-F238E27FC236}">
                <a16:creationId xmlns:a16="http://schemas.microsoft.com/office/drawing/2014/main" id="{807FB613-39B5-494F-9385-9A8E76419C38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8047038" y="36671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0" name="楕円 10284">
            <a:extLst>
              <a:ext uri="{FF2B5EF4-FFF2-40B4-BE49-F238E27FC236}">
                <a16:creationId xmlns:a16="http://schemas.microsoft.com/office/drawing/2014/main" id="{83F31A3A-FC78-4645-8F9C-57F1B39C56A2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8157369" y="2758282"/>
            <a:ext cx="109537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1" name="楕円 10285">
            <a:extLst>
              <a:ext uri="{FF2B5EF4-FFF2-40B4-BE49-F238E27FC236}">
                <a16:creationId xmlns:a16="http://schemas.microsoft.com/office/drawing/2014/main" id="{E43969B4-FAF3-45D8-A956-F156B50AE96E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8504238" y="279876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2" name="楕円 10286">
            <a:extLst>
              <a:ext uri="{FF2B5EF4-FFF2-40B4-BE49-F238E27FC236}">
                <a16:creationId xmlns:a16="http://schemas.microsoft.com/office/drawing/2014/main" id="{28B45C3F-6718-4ACC-B0B0-AD54DFE0C0E1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8294688" y="24479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3" name="楕円 10287">
            <a:extLst>
              <a:ext uri="{FF2B5EF4-FFF2-40B4-BE49-F238E27FC236}">
                <a16:creationId xmlns:a16="http://schemas.microsoft.com/office/drawing/2014/main" id="{D1241F76-6B30-46F3-A311-F308DC65D71F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7948613" y="29051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4" name="楕円 10288">
            <a:extLst>
              <a:ext uri="{FF2B5EF4-FFF2-40B4-BE49-F238E27FC236}">
                <a16:creationId xmlns:a16="http://schemas.microsoft.com/office/drawing/2014/main" id="{6CBEA8C2-F1B0-4A94-A2A3-06C7AD44803A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8021638" y="322103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5" name="楕円 10289">
            <a:extLst>
              <a:ext uri="{FF2B5EF4-FFF2-40B4-BE49-F238E27FC236}">
                <a16:creationId xmlns:a16="http://schemas.microsoft.com/office/drawing/2014/main" id="{AC77A636-D407-4E8B-8115-3A94F2425297}"/>
              </a:ext>
            </a:extLst>
          </p:cNvPr>
          <p:cNvSpPr>
            <a:spLocks noChangeArrowheads="1"/>
          </p:cNvSpPr>
          <p:nvPr/>
        </p:nvSpPr>
        <p:spPr bwMode="auto">
          <a:xfrm rot="3600000">
            <a:off x="8863013" y="30654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6" name="楕円 10290">
            <a:extLst>
              <a:ext uri="{FF2B5EF4-FFF2-40B4-BE49-F238E27FC236}">
                <a16:creationId xmlns:a16="http://schemas.microsoft.com/office/drawing/2014/main" id="{3A369218-418D-49ED-94F5-AAAF5827B5A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83588" y="36163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7" name="楕円 10291">
            <a:extLst>
              <a:ext uri="{FF2B5EF4-FFF2-40B4-BE49-F238E27FC236}">
                <a16:creationId xmlns:a16="http://schemas.microsoft.com/office/drawing/2014/main" id="{325F18C3-D7FC-4583-9A87-DA1E6163F90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69338" y="38195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8" name="楕円 10292">
            <a:extLst>
              <a:ext uri="{FF2B5EF4-FFF2-40B4-BE49-F238E27FC236}">
                <a16:creationId xmlns:a16="http://schemas.microsoft.com/office/drawing/2014/main" id="{86D8CFD3-CD41-4786-BAB0-283F9F0AE38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69338" y="34290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49" name="楕円 10293">
            <a:extLst>
              <a:ext uri="{FF2B5EF4-FFF2-40B4-BE49-F238E27FC236}">
                <a16:creationId xmlns:a16="http://schemas.microsoft.com/office/drawing/2014/main" id="{D678A154-1447-4740-8C1B-10B090CAC44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22444" y="3621882"/>
            <a:ext cx="109537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0" name="楕円 10294">
            <a:extLst>
              <a:ext uri="{FF2B5EF4-FFF2-40B4-BE49-F238E27FC236}">
                <a16:creationId xmlns:a16="http://schemas.microsoft.com/office/drawing/2014/main" id="{5FD65F17-AA51-47DD-A48B-08018D78E0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40688" y="39433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1" name="楕円 10295">
            <a:extLst>
              <a:ext uri="{FF2B5EF4-FFF2-40B4-BE49-F238E27FC236}">
                <a16:creationId xmlns:a16="http://schemas.microsoft.com/office/drawing/2014/main" id="{379879F0-3925-473E-A5E1-2BBFC1CBF6C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853488" y="42465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2" name="楕円 10296">
            <a:extLst>
              <a:ext uri="{FF2B5EF4-FFF2-40B4-BE49-F238E27FC236}">
                <a16:creationId xmlns:a16="http://schemas.microsoft.com/office/drawing/2014/main" id="{53956492-189C-45B2-9516-41040904C7D6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380288" y="40322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3" name="楕円 10297">
            <a:extLst>
              <a:ext uri="{FF2B5EF4-FFF2-40B4-BE49-F238E27FC236}">
                <a16:creationId xmlns:a16="http://schemas.microsoft.com/office/drawing/2014/main" id="{40451CF2-D80F-4B9B-9C93-B34F5D5D1C40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489825" y="4356101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4" name="楕円 10298">
            <a:extLst>
              <a:ext uri="{FF2B5EF4-FFF2-40B4-BE49-F238E27FC236}">
                <a16:creationId xmlns:a16="http://schemas.microsoft.com/office/drawing/2014/main" id="{847025BC-4174-4E1A-88E3-075A44D7BA00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739063" y="396398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5" name="楕円 10299">
            <a:extLst>
              <a:ext uri="{FF2B5EF4-FFF2-40B4-BE49-F238E27FC236}">
                <a16:creationId xmlns:a16="http://schemas.microsoft.com/office/drawing/2014/main" id="{58E289AD-6E88-4B7D-9BBD-FCAD41C989A7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005638" y="41592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6" name="楕円 10300">
            <a:extLst>
              <a:ext uri="{FF2B5EF4-FFF2-40B4-BE49-F238E27FC236}">
                <a16:creationId xmlns:a16="http://schemas.microsoft.com/office/drawing/2014/main" id="{9C357643-E76B-4B71-8DD1-5FE2BE0070A0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208838" y="393858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7" name="楕円 10301">
            <a:extLst>
              <a:ext uri="{FF2B5EF4-FFF2-40B4-BE49-F238E27FC236}">
                <a16:creationId xmlns:a16="http://schemas.microsoft.com/office/drawing/2014/main" id="{17D9A060-05E3-4695-890F-D9AE9E649BE5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6989763" y="409257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8" name="楕円 10302">
            <a:extLst>
              <a:ext uri="{FF2B5EF4-FFF2-40B4-BE49-F238E27FC236}">
                <a16:creationId xmlns:a16="http://schemas.microsoft.com/office/drawing/2014/main" id="{99D5CAF0-A4DB-4433-98AB-09161EB76988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319963" y="48228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59" name="楕円 10303">
            <a:extLst>
              <a:ext uri="{FF2B5EF4-FFF2-40B4-BE49-F238E27FC236}">
                <a16:creationId xmlns:a16="http://schemas.microsoft.com/office/drawing/2014/main" id="{197C5600-5888-4B4C-BB63-ED2CFE50781A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8143875" y="4470401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0" name="楕円 10304">
            <a:extLst>
              <a:ext uri="{FF2B5EF4-FFF2-40B4-BE49-F238E27FC236}">
                <a16:creationId xmlns:a16="http://schemas.microsoft.com/office/drawing/2014/main" id="{843410D5-B9DB-44E0-9818-984EF294EE9E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8301038" y="478313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1" name="楕円 10305">
            <a:extLst>
              <a:ext uri="{FF2B5EF4-FFF2-40B4-BE49-F238E27FC236}">
                <a16:creationId xmlns:a16="http://schemas.microsoft.com/office/drawing/2014/main" id="{B1C4487D-0B9B-497A-8BFA-1E8FE11ADA36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8480425" y="4432301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2" name="楕円 10306">
            <a:extLst>
              <a:ext uri="{FF2B5EF4-FFF2-40B4-BE49-F238E27FC236}">
                <a16:creationId xmlns:a16="http://schemas.microsoft.com/office/drawing/2014/main" id="{1F19A634-42AE-4E40-897F-7CAF1F785479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915275" y="4343401"/>
            <a:ext cx="111125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3" name="楕円 10307">
            <a:extLst>
              <a:ext uri="{FF2B5EF4-FFF2-40B4-BE49-F238E27FC236}">
                <a16:creationId xmlns:a16="http://schemas.microsoft.com/office/drawing/2014/main" id="{70B89975-0839-4A0F-A3E6-B2ED81DB1885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7694613" y="45767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4" name="楕円 10308">
            <a:extLst>
              <a:ext uri="{FF2B5EF4-FFF2-40B4-BE49-F238E27FC236}">
                <a16:creationId xmlns:a16="http://schemas.microsoft.com/office/drawing/2014/main" id="{D6E6B1CE-49BC-4D25-937C-9B53AE03105E}"/>
              </a:ext>
            </a:extLst>
          </p:cNvPr>
          <p:cNvSpPr>
            <a:spLocks noChangeArrowheads="1"/>
          </p:cNvSpPr>
          <p:nvPr/>
        </p:nvSpPr>
        <p:spPr bwMode="auto">
          <a:xfrm rot="7200000">
            <a:off x="8227219" y="5215732"/>
            <a:ext cx="109537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5" name="楕円 10309">
            <a:extLst>
              <a:ext uri="{FF2B5EF4-FFF2-40B4-BE49-F238E27FC236}">
                <a16:creationId xmlns:a16="http://schemas.microsoft.com/office/drawing/2014/main" id="{46ACF3F6-8073-424D-BFCA-42CB0C18BB35}"/>
              </a:ext>
            </a:extLst>
          </p:cNvPr>
          <p:cNvSpPr>
            <a:spLocks noChangeArrowheads="1"/>
          </p:cNvSpPr>
          <p:nvPr/>
        </p:nvSpPr>
        <p:spPr bwMode="auto">
          <a:xfrm rot="9000000">
            <a:off x="7527925" y="51085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6" name="楕円 10310">
            <a:extLst>
              <a:ext uri="{FF2B5EF4-FFF2-40B4-BE49-F238E27FC236}">
                <a16:creationId xmlns:a16="http://schemas.microsoft.com/office/drawing/2014/main" id="{7C702FBD-493C-47A4-8D69-B79CC13060C1}"/>
              </a:ext>
            </a:extLst>
          </p:cNvPr>
          <p:cNvSpPr>
            <a:spLocks noChangeArrowheads="1"/>
          </p:cNvSpPr>
          <p:nvPr/>
        </p:nvSpPr>
        <p:spPr bwMode="auto">
          <a:xfrm rot="9000000">
            <a:off x="7499350" y="54387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7" name="楕円 10311">
            <a:extLst>
              <a:ext uri="{FF2B5EF4-FFF2-40B4-BE49-F238E27FC236}">
                <a16:creationId xmlns:a16="http://schemas.microsoft.com/office/drawing/2014/main" id="{9CC7DFE2-7B00-4404-BF6B-636D7009E3F7}"/>
              </a:ext>
            </a:extLst>
          </p:cNvPr>
          <p:cNvSpPr>
            <a:spLocks noChangeArrowheads="1"/>
          </p:cNvSpPr>
          <p:nvPr/>
        </p:nvSpPr>
        <p:spPr bwMode="auto">
          <a:xfrm rot="9000000">
            <a:off x="7837488" y="524351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8" name="楕円 10312">
            <a:extLst>
              <a:ext uri="{FF2B5EF4-FFF2-40B4-BE49-F238E27FC236}">
                <a16:creationId xmlns:a16="http://schemas.microsoft.com/office/drawing/2014/main" id="{0390B0AF-03D6-4D89-8862-DBAFC4C015B7}"/>
              </a:ext>
            </a:extLst>
          </p:cNvPr>
          <p:cNvSpPr>
            <a:spLocks noChangeArrowheads="1"/>
          </p:cNvSpPr>
          <p:nvPr/>
        </p:nvSpPr>
        <p:spPr bwMode="auto">
          <a:xfrm rot="9000000">
            <a:off x="7394575" y="488473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69" name="楕円 10313">
            <a:extLst>
              <a:ext uri="{FF2B5EF4-FFF2-40B4-BE49-F238E27FC236}">
                <a16:creationId xmlns:a16="http://schemas.microsoft.com/office/drawing/2014/main" id="{3A4030E7-B66A-4E52-B963-BD9CB9CE7B38}"/>
              </a:ext>
            </a:extLst>
          </p:cNvPr>
          <p:cNvSpPr>
            <a:spLocks noChangeArrowheads="1"/>
          </p:cNvSpPr>
          <p:nvPr/>
        </p:nvSpPr>
        <p:spPr bwMode="auto">
          <a:xfrm rot="9000000">
            <a:off x="7077075" y="495617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0" name="楕円 10314">
            <a:extLst>
              <a:ext uri="{FF2B5EF4-FFF2-40B4-BE49-F238E27FC236}">
                <a16:creationId xmlns:a16="http://schemas.microsoft.com/office/drawing/2014/main" id="{3EBEA4A3-FC8F-4DB5-945F-5C6DAF9E7B5B}"/>
              </a:ext>
            </a:extLst>
          </p:cNvPr>
          <p:cNvSpPr>
            <a:spLocks noChangeArrowheads="1"/>
          </p:cNvSpPr>
          <p:nvPr/>
        </p:nvSpPr>
        <p:spPr bwMode="auto">
          <a:xfrm rot="9000000">
            <a:off x="7219950" y="58039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1" name="楕円 10315">
            <a:extLst>
              <a:ext uri="{FF2B5EF4-FFF2-40B4-BE49-F238E27FC236}">
                <a16:creationId xmlns:a16="http://schemas.microsoft.com/office/drawing/2014/main" id="{E8BBBA48-6255-4FF1-84AE-F3EC6D3177D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667500" y="442118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2" name="楕円 10316">
            <a:extLst>
              <a:ext uri="{FF2B5EF4-FFF2-40B4-BE49-F238E27FC236}">
                <a16:creationId xmlns:a16="http://schemas.microsoft.com/office/drawing/2014/main" id="{1844B0DC-5548-4A51-ADBC-A5AB5601003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38900" y="469741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3" name="楕円 10317">
            <a:extLst>
              <a:ext uri="{FF2B5EF4-FFF2-40B4-BE49-F238E27FC236}">
                <a16:creationId xmlns:a16="http://schemas.microsoft.com/office/drawing/2014/main" id="{F57ECE70-77CC-4345-B9D1-E87BF1D9D70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902450" y="469741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4" name="楕円 10318">
            <a:extLst>
              <a:ext uri="{FF2B5EF4-FFF2-40B4-BE49-F238E27FC236}">
                <a16:creationId xmlns:a16="http://schemas.microsoft.com/office/drawing/2014/main" id="{79690C3D-E23E-4421-A8EE-0910277074A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367463" y="41783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5" name="楕円 10319">
            <a:extLst>
              <a:ext uri="{FF2B5EF4-FFF2-40B4-BE49-F238E27FC236}">
                <a16:creationId xmlns:a16="http://schemas.microsoft.com/office/drawing/2014/main" id="{3C7A1FD4-8FB5-4296-B872-E6313F744AC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662738" y="42259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6" name="楕円 10320">
            <a:extLst>
              <a:ext uri="{FF2B5EF4-FFF2-40B4-BE49-F238E27FC236}">
                <a16:creationId xmlns:a16="http://schemas.microsoft.com/office/drawing/2014/main" id="{2D923FBC-4B25-4D69-AA19-330FCF5BFDF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19850" y="41116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7" name="楕円 10321">
            <a:extLst>
              <a:ext uri="{FF2B5EF4-FFF2-40B4-BE49-F238E27FC236}">
                <a16:creationId xmlns:a16="http://schemas.microsoft.com/office/drawing/2014/main" id="{B95D726D-19A6-41C1-AD0F-6F60F67D39A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953125" y="476408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8" name="楕円 10322">
            <a:extLst>
              <a:ext uri="{FF2B5EF4-FFF2-40B4-BE49-F238E27FC236}">
                <a16:creationId xmlns:a16="http://schemas.microsoft.com/office/drawing/2014/main" id="{EB223732-DC42-47E4-AF90-C1843C22997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667500" y="53213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79" name="楕円 10323">
            <a:extLst>
              <a:ext uri="{FF2B5EF4-FFF2-40B4-BE49-F238E27FC236}">
                <a16:creationId xmlns:a16="http://schemas.microsoft.com/office/drawing/2014/main" id="{63D7C197-7DE4-4A7C-A604-1AD51C883BC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77000" y="559276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0" name="楕円 10324">
            <a:extLst>
              <a:ext uri="{FF2B5EF4-FFF2-40B4-BE49-F238E27FC236}">
                <a16:creationId xmlns:a16="http://schemas.microsoft.com/office/drawing/2014/main" id="{3622B514-B06E-4682-B70A-93B9EFE63FF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64350" y="559276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1" name="楕円 10325">
            <a:extLst>
              <a:ext uri="{FF2B5EF4-FFF2-40B4-BE49-F238E27FC236}">
                <a16:creationId xmlns:a16="http://schemas.microsoft.com/office/drawing/2014/main" id="{EC2E1F3B-A649-4B99-8805-25BBDB5B412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662738" y="50593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2" name="楕円 10326">
            <a:extLst>
              <a:ext uri="{FF2B5EF4-FFF2-40B4-BE49-F238E27FC236}">
                <a16:creationId xmlns:a16="http://schemas.microsoft.com/office/drawing/2014/main" id="{EE82F876-D43D-49C3-8A82-25654E75AEC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353175" y="49641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3" name="楕円 10327">
            <a:extLst>
              <a:ext uri="{FF2B5EF4-FFF2-40B4-BE49-F238E27FC236}">
                <a16:creationId xmlns:a16="http://schemas.microsoft.com/office/drawing/2014/main" id="{598E9F19-773A-44E2-90CE-91B2D4FFA1D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38850" y="579278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4" name="楕円 10328">
            <a:extLst>
              <a:ext uri="{FF2B5EF4-FFF2-40B4-BE49-F238E27FC236}">
                <a16:creationId xmlns:a16="http://schemas.microsoft.com/office/drawing/2014/main" id="{97ABE046-F24B-4784-AD66-198534CEB475}"/>
              </a:ext>
            </a:extLst>
          </p:cNvPr>
          <p:cNvSpPr>
            <a:spLocks noChangeArrowheads="1"/>
          </p:cNvSpPr>
          <p:nvPr/>
        </p:nvSpPr>
        <p:spPr bwMode="auto">
          <a:xfrm rot="-9000000">
            <a:off x="5810250" y="508793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5" name="楕円 10329">
            <a:extLst>
              <a:ext uri="{FF2B5EF4-FFF2-40B4-BE49-F238E27FC236}">
                <a16:creationId xmlns:a16="http://schemas.microsoft.com/office/drawing/2014/main" id="{7B90876D-0320-4257-B5BF-D43C25CED42A}"/>
              </a:ext>
            </a:extLst>
          </p:cNvPr>
          <p:cNvSpPr>
            <a:spLocks noChangeArrowheads="1"/>
          </p:cNvSpPr>
          <p:nvPr/>
        </p:nvSpPr>
        <p:spPr bwMode="auto">
          <a:xfrm rot="-9000000">
            <a:off x="5510213" y="522763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6" name="楕円 10330">
            <a:extLst>
              <a:ext uri="{FF2B5EF4-FFF2-40B4-BE49-F238E27FC236}">
                <a16:creationId xmlns:a16="http://schemas.microsoft.com/office/drawing/2014/main" id="{4CF139A2-08C8-4A8B-A06E-9D971279EF86}"/>
              </a:ext>
            </a:extLst>
          </p:cNvPr>
          <p:cNvSpPr>
            <a:spLocks noChangeArrowheads="1"/>
          </p:cNvSpPr>
          <p:nvPr/>
        </p:nvSpPr>
        <p:spPr bwMode="auto">
          <a:xfrm rot="-9000000">
            <a:off x="5848350" y="54229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7" name="楕円 10331">
            <a:extLst>
              <a:ext uri="{FF2B5EF4-FFF2-40B4-BE49-F238E27FC236}">
                <a16:creationId xmlns:a16="http://schemas.microsoft.com/office/drawing/2014/main" id="{6D2538E9-D018-4C7A-8B43-120465D66306}"/>
              </a:ext>
            </a:extLst>
          </p:cNvPr>
          <p:cNvSpPr>
            <a:spLocks noChangeArrowheads="1"/>
          </p:cNvSpPr>
          <p:nvPr/>
        </p:nvSpPr>
        <p:spPr bwMode="auto">
          <a:xfrm rot="-9000000">
            <a:off x="5937250" y="485933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8" name="楕円 10332">
            <a:extLst>
              <a:ext uri="{FF2B5EF4-FFF2-40B4-BE49-F238E27FC236}">
                <a16:creationId xmlns:a16="http://schemas.microsoft.com/office/drawing/2014/main" id="{152328E1-BB7C-4862-BDC5-31C9E7F5F0D7}"/>
              </a:ext>
            </a:extLst>
          </p:cNvPr>
          <p:cNvSpPr>
            <a:spLocks noChangeArrowheads="1"/>
          </p:cNvSpPr>
          <p:nvPr/>
        </p:nvSpPr>
        <p:spPr bwMode="auto">
          <a:xfrm rot="-9000000">
            <a:off x="5716588" y="46212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89" name="楕円 10333">
            <a:extLst>
              <a:ext uri="{FF2B5EF4-FFF2-40B4-BE49-F238E27FC236}">
                <a16:creationId xmlns:a16="http://schemas.microsoft.com/office/drawing/2014/main" id="{BDA9917E-E80A-45FD-8A58-BA4541FA297B}"/>
              </a:ext>
            </a:extLst>
          </p:cNvPr>
          <p:cNvSpPr>
            <a:spLocks noChangeArrowheads="1"/>
          </p:cNvSpPr>
          <p:nvPr/>
        </p:nvSpPr>
        <p:spPr bwMode="auto">
          <a:xfrm rot="-9000000">
            <a:off x="5038725" y="51752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0" name="楕円 10334">
            <a:extLst>
              <a:ext uri="{FF2B5EF4-FFF2-40B4-BE49-F238E27FC236}">
                <a16:creationId xmlns:a16="http://schemas.microsoft.com/office/drawing/2014/main" id="{6A4F0B70-25FE-4370-B910-16B461DAB5CA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970588" y="400208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1" name="楕円 10335">
            <a:extLst>
              <a:ext uri="{FF2B5EF4-FFF2-40B4-BE49-F238E27FC236}">
                <a16:creationId xmlns:a16="http://schemas.microsoft.com/office/drawing/2014/main" id="{A274D5F9-7E00-4E61-A531-92F4D4EFDD09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600700" y="3927476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2" name="楕円 10336">
            <a:extLst>
              <a:ext uri="{FF2B5EF4-FFF2-40B4-BE49-F238E27FC236}">
                <a16:creationId xmlns:a16="http://schemas.microsoft.com/office/drawing/2014/main" id="{1E3C37EC-C2AE-4FE6-8A99-6375FFB4EAFD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849938" y="43465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3" name="楕円 10337">
            <a:extLst>
              <a:ext uri="{FF2B5EF4-FFF2-40B4-BE49-F238E27FC236}">
                <a16:creationId xmlns:a16="http://schemas.microsoft.com/office/drawing/2014/main" id="{B3FE3DC6-85DF-4847-A724-6E8DBEFD31B5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6028532" y="3617119"/>
            <a:ext cx="107950" cy="1095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4" name="楕円 10338">
            <a:extLst>
              <a:ext uri="{FF2B5EF4-FFF2-40B4-BE49-F238E27FC236}">
                <a16:creationId xmlns:a16="http://schemas.microsoft.com/office/drawing/2014/main" id="{B5913CD1-754B-448A-8280-E0E2C2D2F27B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6121400" y="3886201"/>
            <a:ext cx="111125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5" name="楕円 10339">
            <a:extLst>
              <a:ext uri="{FF2B5EF4-FFF2-40B4-BE49-F238E27FC236}">
                <a16:creationId xmlns:a16="http://schemas.microsoft.com/office/drawing/2014/main" id="{9521FE8F-1DC9-4FCB-A206-1B84232B331D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6099175" y="3616326"/>
            <a:ext cx="111125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6" name="楕円 10340">
            <a:extLst>
              <a:ext uri="{FF2B5EF4-FFF2-40B4-BE49-F238E27FC236}">
                <a16:creationId xmlns:a16="http://schemas.microsoft.com/office/drawing/2014/main" id="{FDCC2129-C45B-4C62-9EBA-BADFC58857BE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319713" y="35560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7" name="楕円 10341">
            <a:extLst>
              <a:ext uri="{FF2B5EF4-FFF2-40B4-BE49-F238E27FC236}">
                <a16:creationId xmlns:a16="http://schemas.microsoft.com/office/drawing/2014/main" id="{212D94B5-B64C-4C10-8A73-A0C275C6C81F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176044" y="4437857"/>
            <a:ext cx="109537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8" name="楕円 10342">
            <a:extLst>
              <a:ext uri="{FF2B5EF4-FFF2-40B4-BE49-F238E27FC236}">
                <a16:creationId xmlns:a16="http://schemas.microsoft.com/office/drawing/2014/main" id="{EA623D4E-4AB8-43D7-99BA-F9DE59B38F9F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4845844" y="4409282"/>
            <a:ext cx="109537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799" name="楕円 10343">
            <a:extLst>
              <a:ext uri="{FF2B5EF4-FFF2-40B4-BE49-F238E27FC236}">
                <a16:creationId xmlns:a16="http://schemas.microsoft.com/office/drawing/2014/main" id="{1FDC5606-A8DA-4DCC-8819-C8327A15E502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056188" y="476091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0" name="楕円 10344">
            <a:extLst>
              <a:ext uri="{FF2B5EF4-FFF2-40B4-BE49-F238E27FC236}">
                <a16:creationId xmlns:a16="http://schemas.microsoft.com/office/drawing/2014/main" id="{69B0E991-3BCD-44A8-BA3F-BE72A01F07DF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414963" y="43164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1" name="楕円 10345">
            <a:extLst>
              <a:ext uri="{FF2B5EF4-FFF2-40B4-BE49-F238E27FC236}">
                <a16:creationId xmlns:a16="http://schemas.microsoft.com/office/drawing/2014/main" id="{A663FBE6-5CD8-4CCC-9BB9-32CA42594E0C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5327650" y="3987801"/>
            <a:ext cx="111125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2" name="楕円 10346">
            <a:extLst>
              <a:ext uri="{FF2B5EF4-FFF2-40B4-BE49-F238E27FC236}">
                <a16:creationId xmlns:a16="http://schemas.microsoft.com/office/drawing/2014/main" id="{1FCF5D04-70E5-40C5-BDE3-E52E9D4FADAD}"/>
              </a:ext>
            </a:extLst>
          </p:cNvPr>
          <p:cNvSpPr>
            <a:spLocks noChangeArrowheads="1"/>
          </p:cNvSpPr>
          <p:nvPr/>
        </p:nvSpPr>
        <p:spPr bwMode="auto">
          <a:xfrm rot="-7200000">
            <a:off x="4473575" y="41449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3" name="楕円 10347">
            <a:extLst>
              <a:ext uri="{FF2B5EF4-FFF2-40B4-BE49-F238E27FC236}">
                <a16:creationId xmlns:a16="http://schemas.microsoft.com/office/drawing/2014/main" id="{B113E31B-ADA4-4B1B-AC13-2DECD88F198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964907" y="3588544"/>
            <a:ext cx="107950" cy="1095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4" name="楕円 10348">
            <a:extLst>
              <a:ext uri="{FF2B5EF4-FFF2-40B4-BE49-F238E27FC236}">
                <a16:creationId xmlns:a16="http://schemas.microsoft.com/office/drawing/2014/main" id="{9493554A-901F-49C6-8352-03DDB64C0D3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81538" y="33877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5" name="楕円 10349">
            <a:extLst>
              <a:ext uri="{FF2B5EF4-FFF2-40B4-BE49-F238E27FC236}">
                <a16:creationId xmlns:a16="http://schemas.microsoft.com/office/drawing/2014/main" id="{5CBC2D93-377F-4AAD-80AE-20CFD63012B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679950" y="3778251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6" name="楕円 10350">
            <a:extLst>
              <a:ext uri="{FF2B5EF4-FFF2-40B4-BE49-F238E27FC236}">
                <a16:creationId xmlns:a16="http://schemas.microsoft.com/office/drawing/2014/main" id="{3229040B-B06F-4D2E-8D60-0B567DD05BF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226051" y="3584575"/>
            <a:ext cx="107950" cy="1111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7" name="楕円 10351">
            <a:extLst>
              <a:ext uri="{FF2B5EF4-FFF2-40B4-BE49-F238E27FC236}">
                <a16:creationId xmlns:a16="http://schemas.microsoft.com/office/drawing/2014/main" id="{C9F5D9C5-0268-4D1A-9CE6-80C9ABD5714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310188" y="32639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8" name="楕円 10352">
            <a:extLst>
              <a:ext uri="{FF2B5EF4-FFF2-40B4-BE49-F238E27FC236}">
                <a16:creationId xmlns:a16="http://schemas.microsoft.com/office/drawing/2014/main" id="{A317390C-B425-4702-9EB7-168C55AE523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487863" y="296068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09" name="楕円 10353">
            <a:extLst>
              <a:ext uri="{FF2B5EF4-FFF2-40B4-BE49-F238E27FC236}">
                <a16:creationId xmlns:a16="http://schemas.microsoft.com/office/drawing/2014/main" id="{75456655-2F36-4761-9081-C02C1F72F698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986463" y="3195638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0" name="楕円 10354">
            <a:extLst>
              <a:ext uri="{FF2B5EF4-FFF2-40B4-BE49-F238E27FC236}">
                <a16:creationId xmlns:a16="http://schemas.microsoft.com/office/drawing/2014/main" id="{C53CAA06-69D3-4AD1-A55F-2393F066F7F1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846763" y="28448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1" name="楕円 10355">
            <a:extLst>
              <a:ext uri="{FF2B5EF4-FFF2-40B4-BE49-F238E27FC236}">
                <a16:creationId xmlns:a16="http://schemas.microsoft.com/office/drawing/2014/main" id="{C77B0F41-637C-450C-A5E3-32C366C19AC2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611813" y="324802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2" name="楕円 10356">
            <a:extLst>
              <a:ext uri="{FF2B5EF4-FFF2-40B4-BE49-F238E27FC236}">
                <a16:creationId xmlns:a16="http://schemas.microsoft.com/office/drawing/2014/main" id="{AAFE9070-76B4-436B-9B75-C17FF2B4AB27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6332538" y="304323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3" name="楕円 10357">
            <a:extLst>
              <a:ext uri="{FF2B5EF4-FFF2-40B4-BE49-F238E27FC236}">
                <a16:creationId xmlns:a16="http://schemas.microsoft.com/office/drawing/2014/main" id="{62D69279-46DE-4EB3-AB83-8D438CF3DCB5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6157913" y="32893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4" name="楕円 10358">
            <a:extLst>
              <a:ext uri="{FF2B5EF4-FFF2-40B4-BE49-F238E27FC236}">
                <a16:creationId xmlns:a16="http://schemas.microsoft.com/office/drawing/2014/main" id="{AB23A5D5-5FCD-49D0-BF59-3917B5FF1DD9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6376988" y="31353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5" name="楕円 10359">
            <a:extLst>
              <a:ext uri="{FF2B5EF4-FFF2-40B4-BE49-F238E27FC236}">
                <a16:creationId xmlns:a16="http://schemas.microsoft.com/office/drawing/2014/main" id="{F4745B93-9089-44A8-8812-B10B102F810F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6046788" y="24050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6" name="楕円 10360">
            <a:extLst>
              <a:ext uri="{FF2B5EF4-FFF2-40B4-BE49-F238E27FC236}">
                <a16:creationId xmlns:a16="http://schemas.microsoft.com/office/drawing/2014/main" id="{3E65B9D1-A179-4100-86CC-3AC5E95CC6FD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192713" y="27305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7" name="楕円 10361">
            <a:extLst>
              <a:ext uri="{FF2B5EF4-FFF2-40B4-BE49-F238E27FC236}">
                <a16:creationId xmlns:a16="http://schemas.microsoft.com/office/drawing/2014/main" id="{368838F4-B5B6-41F7-B308-5DB321EC83F8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065713" y="24447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8" name="楕円 10362">
            <a:extLst>
              <a:ext uri="{FF2B5EF4-FFF2-40B4-BE49-F238E27FC236}">
                <a16:creationId xmlns:a16="http://schemas.microsoft.com/office/drawing/2014/main" id="{1D421D52-0030-4E8E-A358-98216BE79AC7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4856163" y="27686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19" name="楕円 10363">
            <a:extLst>
              <a:ext uri="{FF2B5EF4-FFF2-40B4-BE49-F238E27FC236}">
                <a16:creationId xmlns:a16="http://schemas.microsoft.com/office/drawing/2014/main" id="{EC204FE8-DC61-4BED-B75F-0D6624F6A1FB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421313" y="28575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0" name="楕円 10364">
            <a:extLst>
              <a:ext uri="{FF2B5EF4-FFF2-40B4-BE49-F238E27FC236}">
                <a16:creationId xmlns:a16="http://schemas.microsoft.com/office/drawing/2014/main" id="{CF15D237-0940-45C2-99E6-2477836C992C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672138" y="26511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1" name="楕円 10365">
            <a:extLst>
              <a:ext uri="{FF2B5EF4-FFF2-40B4-BE49-F238E27FC236}">
                <a16:creationId xmlns:a16="http://schemas.microsoft.com/office/drawing/2014/main" id="{80DF278E-1A5A-4C6C-AF71-BD56FE445E88}"/>
              </a:ext>
            </a:extLst>
          </p:cNvPr>
          <p:cNvSpPr>
            <a:spLocks noChangeArrowheads="1"/>
          </p:cNvSpPr>
          <p:nvPr/>
        </p:nvSpPr>
        <p:spPr bwMode="auto">
          <a:xfrm rot="-3600000">
            <a:off x="5084763" y="1951038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2" name="楕円 10366">
            <a:extLst>
              <a:ext uri="{FF2B5EF4-FFF2-40B4-BE49-F238E27FC236}">
                <a16:creationId xmlns:a16="http://schemas.microsoft.com/office/drawing/2014/main" id="{5EDC512A-0F8D-4117-97F6-B5115A3C1F6C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838825" y="211931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3" name="楕円 10367">
            <a:extLst>
              <a:ext uri="{FF2B5EF4-FFF2-40B4-BE49-F238E27FC236}">
                <a16:creationId xmlns:a16="http://schemas.microsoft.com/office/drawing/2014/main" id="{267BC947-4F5F-434E-9E8F-587054354C21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867400" y="1789113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4" name="楕円 10368">
            <a:extLst>
              <a:ext uri="{FF2B5EF4-FFF2-40B4-BE49-F238E27FC236}">
                <a16:creationId xmlns:a16="http://schemas.microsoft.com/office/drawing/2014/main" id="{A38186A2-FE87-4854-A753-CF95FA25EFE5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529263" y="1984375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5" name="楕円 10369">
            <a:extLst>
              <a:ext uri="{FF2B5EF4-FFF2-40B4-BE49-F238E27FC236}">
                <a16:creationId xmlns:a16="http://schemas.microsoft.com/office/drawing/2014/main" id="{F2E950B7-F6B5-47FB-909A-DB6FC1D692D6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972175" y="23431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6" name="楕円 10370">
            <a:extLst>
              <a:ext uri="{FF2B5EF4-FFF2-40B4-BE49-F238E27FC236}">
                <a16:creationId xmlns:a16="http://schemas.microsoft.com/office/drawing/2014/main" id="{26D43B78-5F94-45F8-9BBC-CEFC105537C2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6289675" y="22717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7" name="楕円 10371">
            <a:extLst>
              <a:ext uri="{FF2B5EF4-FFF2-40B4-BE49-F238E27FC236}">
                <a16:creationId xmlns:a16="http://schemas.microsoft.com/office/drawing/2014/main" id="{06D0D8EA-375F-4883-A8E8-17C931CF2AD0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6145213" y="14144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8" name="楕円 10372">
            <a:extLst>
              <a:ext uri="{FF2B5EF4-FFF2-40B4-BE49-F238E27FC236}">
                <a16:creationId xmlns:a16="http://schemas.microsoft.com/office/drawing/2014/main" id="{1D5AE7FC-F62C-479F-A454-01163AA92FB6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6242050" y="21637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29" name="楕円 10373">
            <a:extLst>
              <a:ext uri="{FF2B5EF4-FFF2-40B4-BE49-F238E27FC236}">
                <a16:creationId xmlns:a16="http://schemas.microsoft.com/office/drawing/2014/main" id="{02054C82-74B7-4B81-B77E-7B6AC1A43B65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7021513" y="21399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0" name="楕円 10374">
            <a:extLst>
              <a:ext uri="{FF2B5EF4-FFF2-40B4-BE49-F238E27FC236}">
                <a16:creationId xmlns:a16="http://schemas.microsoft.com/office/drawing/2014/main" id="{A157D69A-D501-4888-9763-5577C1E05B09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7724775" y="247967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1" name="楕円 10375">
            <a:extLst>
              <a:ext uri="{FF2B5EF4-FFF2-40B4-BE49-F238E27FC236}">
                <a16:creationId xmlns:a16="http://schemas.microsoft.com/office/drawing/2014/main" id="{1AD93050-928B-4BA4-BDC1-35FA2E40F57F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576888" y="25654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2" name="楕円 10376">
            <a:extLst>
              <a:ext uri="{FF2B5EF4-FFF2-40B4-BE49-F238E27FC236}">
                <a16:creationId xmlns:a16="http://schemas.microsoft.com/office/drawing/2014/main" id="{A31578FB-9D3A-4E48-8CD5-A834FDEFD0CF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205413" y="32766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3" name="楕円 10377">
            <a:extLst>
              <a:ext uri="{FF2B5EF4-FFF2-40B4-BE49-F238E27FC236}">
                <a16:creationId xmlns:a16="http://schemas.microsoft.com/office/drawing/2014/main" id="{469DD38C-C643-48D1-938E-90706852243C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229225" y="404177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4" name="楕円 10378">
            <a:extLst>
              <a:ext uri="{FF2B5EF4-FFF2-40B4-BE49-F238E27FC236}">
                <a16:creationId xmlns:a16="http://schemas.microsoft.com/office/drawing/2014/main" id="{07BC96BA-E651-4508-BAD8-2277834471C4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5649913" y="47117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5" name="楕円 10379">
            <a:extLst>
              <a:ext uri="{FF2B5EF4-FFF2-40B4-BE49-F238E27FC236}">
                <a16:creationId xmlns:a16="http://schemas.microsoft.com/office/drawing/2014/main" id="{3F855BC1-7445-4417-AE92-2C1A640FA238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6324600" y="50863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6" name="楕円 10380">
            <a:extLst>
              <a:ext uri="{FF2B5EF4-FFF2-40B4-BE49-F238E27FC236}">
                <a16:creationId xmlns:a16="http://schemas.microsoft.com/office/drawing/2014/main" id="{989D68CA-F515-4D04-9F16-EE91606D338B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8147050" y="316230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7" name="楕円 10381">
            <a:extLst>
              <a:ext uri="{FF2B5EF4-FFF2-40B4-BE49-F238E27FC236}">
                <a16:creationId xmlns:a16="http://schemas.microsoft.com/office/drawing/2014/main" id="{B1B6F7BF-0277-4C1C-86AD-73A03C7F4070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8177213" y="39687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8" name="楕円 10382">
            <a:extLst>
              <a:ext uri="{FF2B5EF4-FFF2-40B4-BE49-F238E27FC236}">
                <a16:creationId xmlns:a16="http://schemas.microsoft.com/office/drawing/2014/main" id="{9A87CE94-17BF-4746-8D15-3840AAA181F5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7791450" y="46466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39" name="楕円 10383">
            <a:extLst>
              <a:ext uri="{FF2B5EF4-FFF2-40B4-BE49-F238E27FC236}">
                <a16:creationId xmlns:a16="http://schemas.microsoft.com/office/drawing/2014/main" id="{A30FDFEE-E029-4CAB-8115-9B462E273723}"/>
              </a:ext>
            </a:extLst>
          </p:cNvPr>
          <p:cNvSpPr>
            <a:spLocks noChangeArrowheads="1"/>
          </p:cNvSpPr>
          <p:nvPr/>
        </p:nvSpPr>
        <p:spPr bwMode="auto">
          <a:xfrm rot="-1800000">
            <a:off x="7108825" y="507206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40" name="楕円 10384">
            <a:extLst>
              <a:ext uri="{FF2B5EF4-FFF2-40B4-BE49-F238E27FC236}">
                <a16:creationId xmlns:a16="http://schemas.microsoft.com/office/drawing/2014/main" id="{701F21EA-D05D-433A-B1D7-79E3E6D09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31051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41" name="楕円 10385">
            <a:extLst>
              <a:ext uri="{FF2B5EF4-FFF2-40B4-BE49-F238E27FC236}">
                <a16:creationId xmlns:a16="http://schemas.microsoft.com/office/drawing/2014/main" id="{14EE325C-ABCA-436D-98F7-B2622F81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25" y="387985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42" name="楕円 10386">
            <a:extLst>
              <a:ext uri="{FF2B5EF4-FFF2-40B4-BE49-F238E27FC236}">
                <a16:creationId xmlns:a16="http://schemas.microsoft.com/office/drawing/2014/main" id="{8A0FDBEC-68CC-4F1E-AAF0-EC8848C82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525" y="3848100"/>
            <a:ext cx="107950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43" name="TextBox 10387">
            <a:extLst>
              <a:ext uri="{FF2B5EF4-FFF2-40B4-BE49-F238E27FC236}">
                <a16:creationId xmlns:a16="http://schemas.microsoft.com/office/drawing/2014/main" id="{E1ED614E-2487-43CD-BAEC-923BAC68B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444500"/>
            <a:ext cx="5878513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Sensor : relative motion between the segments</a:t>
            </a:r>
            <a:b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zh-CN" sz="2500" b="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2 tilts</a:t>
            </a:r>
            <a:r>
              <a:rPr lang="ja-JP" altLang="en-US" sz="2500" b="0" dirty="0">
                <a:latin typeface="游ゴシック" panose="020B0400000000000000" pitchFamily="50" charset="-128"/>
                <a:ea typeface="游ゴシック" panose="020B0400000000000000" pitchFamily="50" charset="-128"/>
                <a:sym typeface="Sitka Subheading" panose="02000505000000020004" pitchFamily="2" charset="0"/>
              </a:rPr>
              <a:t>、</a:t>
            </a:r>
            <a:r>
              <a:rPr lang="en-US" altLang="ja-JP" sz="2500" b="0" dirty="0">
                <a:latin typeface="游ゴシック" panose="020B0400000000000000" pitchFamily="50" charset="-128"/>
                <a:ea typeface="游ゴシック" panose="020B0400000000000000" pitchFamily="50" charset="-128"/>
                <a:sym typeface="Sitka Subheading" panose="02000505000000020004" pitchFamily="2" charset="0"/>
              </a:rPr>
              <a:t>1 piston motion</a:t>
            </a:r>
            <a:b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 </a:t>
            </a:r>
            <a:r>
              <a:rPr lang="ja-JP" altLang="en-US" sz="2500" b="0" dirty="0">
                <a:latin typeface="游ゴシック" panose="020B0400000000000000" pitchFamily="50" charset="-128"/>
                <a:ea typeface="游ゴシック" panose="020B0400000000000000" pitchFamily="50" charset="-128"/>
                <a:sym typeface="Sitka Subheading" panose="02000505000000020004" pitchFamily="2" charset="0"/>
              </a:rPr>
              <a:t>α</a:t>
            </a:r>
            <a:r>
              <a:rPr lang="en-US" altLang="ja-JP" sz="2500" b="0" dirty="0">
                <a:latin typeface="游ゴシック" panose="020B0400000000000000" pitchFamily="50" charset="-128"/>
                <a:ea typeface="游ゴシック" panose="020B0400000000000000" pitchFamily="50" charset="-128"/>
                <a:sym typeface="Sitka Subheading" panose="02000505000000020004" pitchFamily="2" charset="0"/>
              </a:rPr>
              <a:t>, </a:t>
            </a:r>
            <a:r>
              <a:rPr lang="ja-JP" altLang="en-US" sz="2500" b="0" dirty="0">
                <a:latin typeface="游ゴシック" panose="020B0400000000000000" pitchFamily="50" charset="-128"/>
                <a:ea typeface="游ゴシック" panose="020B0400000000000000" pitchFamily="50" charset="-128"/>
                <a:sym typeface="Sitka Subheading" panose="02000505000000020004" pitchFamily="2" charset="0"/>
              </a:rPr>
              <a:t>β             </a:t>
            </a:r>
            <a:r>
              <a:rPr lang="en-US" altLang="ja-JP" sz="2500" b="0" dirty="0">
                <a:latin typeface="游ゴシック" panose="020B0400000000000000" pitchFamily="50" charset="-128"/>
                <a:ea typeface="游ゴシック" panose="020B0400000000000000" pitchFamily="50" charset="-128"/>
                <a:sym typeface="Sitka Subheading" panose="02000505000000020004" pitchFamily="2" charset="0"/>
              </a:rPr>
              <a:t>z</a:t>
            </a:r>
          </a:p>
        </p:txBody>
      </p:sp>
      <p:sp>
        <p:nvSpPr>
          <p:cNvPr id="29844" name="TextBox 10388">
            <a:extLst>
              <a:ext uri="{FF2B5EF4-FFF2-40B4-BE49-F238E27FC236}">
                <a16:creationId xmlns:a16="http://schemas.microsoft.com/office/drawing/2014/main" id="{A4A1FD1E-FAB4-4013-BEEB-1A1F120B3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8" y="6415136"/>
            <a:ext cx="4953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Sensor</a:t>
            </a:r>
            <a:r>
              <a:rPr lang="ja-JP" altLang="en-US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72</a:t>
            </a:r>
            <a:r>
              <a:rPr lang="zh-CN" altLang="en-US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actuator</a:t>
            </a:r>
            <a:r>
              <a:rPr lang="zh-CN" altLang="en-US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r>
            <a:endParaRPr lang="zh-CN" altLang="en-US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845" name="直線コネクタ 10389">
            <a:extLst>
              <a:ext uri="{FF2B5EF4-FFF2-40B4-BE49-F238E27FC236}">
                <a16:creationId xmlns:a16="http://schemas.microsoft.com/office/drawing/2014/main" id="{22DC8191-7C9F-4615-951B-4CB72D511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2850" y="5534025"/>
            <a:ext cx="295275" cy="85725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46" name="直線コネクタ 10390">
            <a:extLst>
              <a:ext uri="{FF2B5EF4-FFF2-40B4-BE49-F238E27FC236}">
                <a16:creationId xmlns:a16="http://schemas.microsoft.com/office/drawing/2014/main" id="{E09CD826-6A85-41D6-809F-508228698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41988" y="5851525"/>
            <a:ext cx="347662" cy="5397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9847" name="下矢印 10391">
            <a:extLst>
              <a:ext uri="{FF2B5EF4-FFF2-40B4-BE49-F238E27FC236}">
                <a16:creationId xmlns:a16="http://schemas.microsoft.com/office/drawing/2014/main" id="{3061DE63-797C-4F27-B327-06D59657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250950"/>
            <a:ext cx="400050" cy="260350"/>
          </a:xfrm>
          <a:prstGeom prst="downArrow">
            <a:avLst>
              <a:gd name="adj1" fmla="val 50000"/>
              <a:gd name="adj2" fmla="val 50500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graphicFrame>
        <p:nvGraphicFramePr>
          <p:cNvPr id="29848" name="オブジェクト(&amp;O) 10392">
            <a:extLst>
              <a:ext uri="{FF2B5EF4-FFF2-40B4-BE49-F238E27FC236}">
                <a16:creationId xmlns:a16="http://schemas.microsoft.com/office/drawing/2014/main" id="{942A1479-BDB0-4887-BCF4-E43ABDBC15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3" y="2538413"/>
          <a:ext cx="4160837" cy="14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11517" imgH="812837" progId="Equation.3">
                  <p:embed/>
                </p:oleObj>
              </mc:Choice>
              <mc:Fallback>
                <p:oleObj r:id="rId3" imgW="2311517" imgH="812837" progId="Equation.3">
                  <p:embed/>
                  <p:pic>
                    <p:nvPicPr>
                      <p:cNvPr id="29848" name="オブジェクト(&amp;O) 10392">
                        <a:extLst>
                          <a:ext uri="{FF2B5EF4-FFF2-40B4-BE49-F238E27FC236}">
                            <a16:creationId xmlns:a16="http://schemas.microsoft.com/office/drawing/2014/main" id="{942A1479-BDB0-4887-BCF4-E43ABDBC15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3" y="2538413"/>
                        <a:ext cx="4160837" cy="147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849" name="TextBox 10393">
            <a:extLst>
              <a:ext uri="{FF2B5EF4-FFF2-40B4-BE49-F238E27FC236}">
                <a16:creationId xmlns:a16="http://schemas.microsoft.com/office/drawing/2014/main" id="{5946E430-7E3A-4499-B5CA-DFB4FBFB5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4259263"/>
            <a:ext cx="347471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</a:rPr>
              <a:t>～     ：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actuator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motion</a:t>
            </a:r>
            <a:endParaRPr lang="ja-JP" altLang="en-US" sz="22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spcBef>
                <a:spcPct val="50000"/>
              </a:spcBef>
            </a:pPr>
            <a: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</a:rPr>
              <a:t>～     ：</a:t>
            </a:r>
            <a:r>
              <a:rPr lang="en-US" altLang="ja-JP" sz="22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sensor</a:t>
            </a:r>
            <a:endParaRPr lang="ja-JP" altLang="en-US" sz="22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29850" name="オブジェクト(&amp;O) 10394">
            <a:extLst>
              <a:ext uri="{FF2B5EF4-FFF2-40B4-BE49-F238E27FC236}">
                <a16:creationId xmlns:a16="http://schemas.microsoft.com/office/drawing/2014/main" id="{9623D8AD-DC58-4C83-9EDB-3BBFDAA8B2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8" y="4230688"/>
          <a:ext cx="43973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91057" imgH="216297" progId="Equation.3">
                  <p:embed/>
                </p:oleObj>
              </mc:Choice>
              <mc:Fallback>
                <p:oleObj r:id="rId5" imgW="191057" imgH="216297" progId="Equation.3">
                  <p:embed/>
                  <p:pic>
                    <p:nvPicPr>
                      <p:cNvPr id="29850" name="オブジェクト(&amp;O) 10394">
                        <a:extLst>
                          <a:ext uri="{FF2B5EF4-FFF2-40B4-BE49-F238E27FC236}">
                            <a16:creationId xmlns:a16="http://schemas.microsoft.com/office/drawing/2014/main" id="{9623D8AD-DC58-4C83-9EDB-3BBFDAA8B2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4230688"/>
                        <a:ext cx="43973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51" name="オブジェクト(&amp;O) 10395">
            <a:extLst>
              <a:ext uri="{FF2B5EF4-FFF2-40B4-BE49-F238E27FC236}">
                <a16:creationId xmlns:a16="http://schemas.microsoft.com/office/drawing/2014/main" id="{3C64B764-13B8-47F5-827B-699F9FB6BC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7895" y="4230688"/>
          <a:ext cx="5588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41802" imgH="229187" progId="Equation.3">
                  <p:embed/>
                </p:oleObj>
              </mc:Choice>
              <mc:Fallback>
                <p:oleObj r:id="rId7" imgW="241802" imgH="229187" progId="Equation.3">
                  <p:embed/>
                  <p:pic>
                    <p:nvPicPr>
                      <p:cNvPr id="29851" name="オブジェクト(&amp;O) 10395">
                        <a:extLst>
                          <a:ext uri="{FF2B5EF4-FFF2-40B4-BE49-F238E27FC236}">
                            <a16:creationId xmlns:a16="http://schemas.microsoft.com/office/drawing/2014/main" id="{3C64B764-13B8-47F5-827B-699F9FB6BC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895" y="4230688"/>
                        <a:ext cx="5588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52" name="オブジェクト(&amp;O) 10396">
            <a:extLst>
              <a:ext uri="{FF2B5EF4-FFF2-40B4-BE49-F238E27FC236}">
                <a16:creationId xmlns:a16="http://schemas.microsoft.com/office/drawing/2014/main" id="{213F7C83-6CB5-4445-8BF6-2C72DFCBC3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800" y="4754563"/>
          <a:ext cx="3254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40217" imgH="216297" progId="Equation.3">
                  <p:embed/>
                </p:oleObj>
              </mc:Choice>
              <mc:Fallback>
                <p:oleObj r:id="rId9" imgW="140217" imgH="216297" progId="Equation.3">
                  <p:embed/>
                  <p:pic>
                    <p:nvPicPr>
                      <p:cNvPr id="29852" name="オブジェクト(&amp;O) 10396">
                        <a:extLst>
                          <a:ext uri="{FF2B5EF4-FFF2-40B4-BE49-F238E27FC236}">
                            <a16:creationId xmlns:a16="http://schemas.microsoft.com/office/drawing/2014/main" id="{213F7C83-6CB5-4445-8BF6-2C72DFCBC3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4754563"/>
                        <a:ext cx="3254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53" name="オブジェクト(&amp;O) 10397">
            <a:extLst>
              <a:ext uri="{FF2B5EF4-FFF2-40B4-BE49-F238E27FC236}">
                <a16:creationId xmlns:a16="http://schemas.microsoft.com/office/drawing/2014/main" id="{4600EE6D-D0B4-4E3B-91D2-FDC60A0D2D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1725" y="4756150"/>
          <a:ext cx="4699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03677" imgH="229278" progId="Equation.3">
                  <p:embed/>
                </p:oleObj>
              </mc:Choice>
              <mc:Fallback>
                <p:oleObj r:id="rId11" imgW="203677" imgH="229278" progId="Equation.3">
                  <p:embed/>
                  <p:pic>
                    <p:nvPicPr>
                      <p:cNvPr id="29853" name="オブジェクト(&amp;O) 10397">
                        <a:extLst>
                          <a:ext uri="{FF2B5EF4-FFF2-40B4-BE49-F238E27FC236}">
                            <a16:creationId xmlns:a16="http://schemas.microsoft.com/office/drawing/2014/main" id="{4600EE6D-D0B4-4E3B-91D2-FDC60A0D2D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4756150"/>
                        <a:ext cx="4699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854" name="角丸四角形 7201">
            <a:extLst>
              <a:ext uri="{FF2B5EF4-FFF2-40B4-BE49-F238E27FC236}">
                <a16:creationId xmlns:a16="http://schemas.microsoft.com/office/drawing/2014/main" id="{101734AB-4C16-46BE-AC6C-83C4A56C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5500688"/>
            <a:ext cx="3721100" cy="1104900"/>
          </a:xfrm>
          <a:prstGeom prst="roundRect">
            <a:avLst>
              <a:gd name="adj" fmla="val 6213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52095" tIns="46990" rIns="252095" bIns="46990" anchor="ctr"/>
          <a:lstStyle/>
          <a:p>
            <a:pPr algn="ctr" fontAlgn="ctr">
              <a:lnSpc>
                <a:spcPct val="110000"/>
              </a:lnSpc>
              <a:spcBef>
                <a:spcPct val="30000"/>
              </a:spcBef>
            </a:pP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Piston modes of </a:t>
            </a:r>
          </a:p>
          <a:p>
            <a:pPr algn="ctr" fontAlgn="ctr">
              <a:lnSpc>
                <a:spcPct val="110000"/>
              </a:lnSpc>
              <a:spcBef>
                <a:spcPct val="30000"/>
              </a:spcBef>
            </a:pPr>
            <a:r>
              <a:rPr lang="en-US" altLang="ja-JP" sz="2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Seg7, 11, 15 are fixed</a:t>
            </a:r>
            <a:endParaRPr lang="ja-JP" altLang="en-US" sz="28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4E9C508C-BA40-41FD-B5C3-C199E8F7C775}"/>
              </a:ext>
            </a:extLst>
          </p:cNvPr>
          <p:cNvSpPr/>
          <p:nvPr/>
        </p:nvSpPr>
        <p:spPr>
          <a:xfrm rot="2700000">
            <a:off x="6638925" y="1682750"/>
            <a:ext cx="215900" cy="215900"/>
          </a:xfrm>
          <a:prstGeom prst="plus">
            <a:avLst>
              <a:gd name="adj" fmla="val 4092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noProof="1"/>
          </a:p>
        </p:txBody>
      </p:sp>
      <p:sp>
        <p:nvSpPr>
          <p:cNvPr id="4" name="十字形 3">
            <a:extLst>
              <a:ext uri="{FF2B5EF4-FFF2-40B4-BE49-F238E27FC236}">
                <a16:creationId xmlns:a16="http://schemas.microsoft.com/office/drawing/2014/main" id="{21ED6C5C-88E8-4F1B-9499-F19D799E89DE}"/>
              </a:ext>
            </a:extLst>
          </p:cNvPr>
          <p:cNvSpPr/>
          <p:nvPr/>
        </p:nvSpPr>
        <p:spPr>
          <a:xfrm rot="4500000">
            <a:off x="8270875" y="4518025"/>
            <a:ext cx="215900" cy="215900"/>
          </a:xfrm>
          <a:prstGeom prst="plus">
            <a:avLst>
              <a:gd name="adj" fmla="val 4092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noProof="1"/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2F9C95A7-5C53-424D-9C13-F900BBD003D7}"/>
              </a:ext>
            </a:extLst>
          </p:cNvPr>
          <p:cNvSpPr/>
          <p:nvPr/>
        </p:nvSpPr>
        <p:spPr>
          <a:xfrm rot="900000">
            <a:off x="4983163" y="4489450"/>
            <a:ext cx="215900" cy="215900"/>
          </a:xfrm>
          <a:prstGeom prst="plus">
            <a:avLst>
              <a:gd name="adj" fmla="val 4092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784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 of </a:t>
            </a:r>
            <a:r>
              <a:rPr lang="en-US" altLang="ja-JP" dirty="0"/>
              <a:t>Project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53866" y="1544922"/>
            <a:ext cx="4950182" cy="2244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Site: Okayama Astrophysical Observatory, founded in 1960</a:t>
            </a:r>
          </a:p>
          <a:p>
            <a:r>
              <a:rPr lang="en-US" altLang="ja-JP" sz="2400" dirty="0"/>
              <a:t>Telescope: 3.8 m, first segmented telescope in Japan</a:t>
            </a:r>
          </a:p>
          <a:p>
            <a:r>
              <a:rPr lang="en-US" altLang="ja-JP" sz="2400" dirty="0"/>
              <a:t>First light was in 2019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/>
          </a:p>
          <a:p>
            <a:endParaRPr lang="ja-JP" altLang="en-US" sz="28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8" y="3693293"/>
            <a:ext cx="2567364" cy="2866261"/>
          </a:xfrm>
          <a:prstGeom prst="rect">
            <a:avLst/>
          </a:prstGeom>
        </p:spPr>
      </p:pic>
      <p:pic>
        <p:nvPicPr>
          <p:cNvPr id="8" name="Picture 23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017" y="5320984"/>
            <a:ext cx="1584176" cy="95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C7192A-E654-4CB0-BBE8-C2D25D0C0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64" y="1885250"/>
            <a:ext cx="5119007" cy="287983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5FC760F-24F9-4AEC-9C17-6874303C291C}"/>
              </a:ext>
            </a:extLst>
          </p:cNvPr>
          <p:cNvSpPr/>
          <p:nvPr/>
        </p:nvSpPr>
        <p:spPr>
          <a:xfrm>
            <a:off x="5358389" y="4757091"/>
            <a:ext cx="3546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Dome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E54822A-AB0A-4F17-BC5A-CC588993F1F0}"/>
              </a:ext>
            </a:extLst>
          </p:cNvPr>
          <p:cNvSpPr/>
          <p:nvPr/>
        </p:nvSpPr>
        <p:spPr>
          <a:xfrm>
            <a:off x="-256974" y="6488668"/>
            <a:ext cx="3546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err="1"/>
              <a:t>Seimei</a:t>
            </a:r>
            <a:endParaRPr lang="en-US" altLang="ja-JP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FED4130-375D-4417-BD29-BF27D0B8A83B}"/>
              </a:ext>
            </a:extLst>
          </p:cNvPr>
          <p:cNvSpPr/>
          <p:nvPr/>
        </p:nvSpPr>
        <p:spPr>
          <a:xfrm>
            <a:off x="2305992" y="6466469"/>
            <a:ext cx="3546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Segmented 3.8 m primary mirror</a:t>
            </a:r>
          </a:p>
        </p:txBody>
      </p:sp>
    </p:spTree>
    <p:extLst>
      <p:ext uri="{BB962C8B-B14F-4D97-AF65-F5344CB8AC3E}">
        <p14:creationId xmlns:p14="http://schemas.microsoft.com/office/powerpoint/2010/main" val="22883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559037B5-13D8-457E-9BA0-C35146E73CB8}"/>
              </a:ext>
            </a:extLst>
          </p:cNvPr>
          <p:cNvGraphicFramePr/>
          <p:nvPr/>
        </p:nvGraphicFramePr>
        <p:xfrm>
          <a:off x="206375" y="3383914"/>
          <a:ext cx="5703570" cy="3367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290" name="下矢印 10391">
            <a:extLst>
              <a:ext uri="{FF2B5EF4-FFF2-40B4-BE49-F238E27FC236}">
                <a16:creationId xmlns:a16="http://schemas.microsoft.com/office/drawing/2014/main" id="{11A3A12B-D8CF-48CD-9D00-22E0ABFD1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2087563"/>
            <a:ext cx="719138" cy="1549400"/>
          </a:xfrm>
          <a:prstGeom prst="downArrow">
            <a:avLst>
              <a:gd name="adj1" fmla="val 50000"/>
              <a:gd name="adj2" fmla="val 57474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solidFill>
                <a:srgbClr val="0066FF"/>
              </a:solidFill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12293" name="TextBox 11267">
            <a:extLst>
              <a:ext uri="{FF2B5EF4-FFF2-40B4-BE49-F238E27FC236}">
                <a16:creationId xmlns:a16="http://schemas.microsoft.com/office/drawing/2014/main" id="{49930F5E-2490-4197-AB3A-54C16E920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0"/>
            <a:ext cx="714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r"/>
            <a:r>
              <a:rPr lang="en-US" altLang="zh-CN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r>
            <a:r>
              <a:rPr lang="zh-CN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/24</a:t>
            </a:r>
            <a:endParaRPr lang="en-US" altLang="zh-CN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294" name="図の枠 11269" descr="C:\Documents and Settings\kino\デスクトップ\si2013\DS_Clearceram.jpg">
            <a:extLst>
              <a:ext uri="{FF2B5EF4-FFF2-40B4-BE49-F238E27FC236}">
                <a16:creationId xmlns:a16="http://schemas.microsoft.com/office/drawing/2014/main" id="{F9D7BB33-2A45-45A9-8BFE-738B1517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863600"/>
            <a:ext cx="2740025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11270">
            <a:extLst>
              <a:ext uri="{FF2B5EF4-FFF2-40B4-BE49-F238E27FC236}">
                <a16:creationId xmlns:a16="http://schemas.microsoft.com/office/drawing/2014/main" id="{98C79578-AFFE-4211-BF45-B43B0D166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208088"/>
            <a:ext cx="677164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 </a:t>
            </a:r>
            <a:r>
              <a:rPr lang="en-US" altLang="zh-CN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sampling rate</a:t>
            </a:r>
            <a: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00 Hz</a:t>
            </a:r>
            <a:b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 </a:t>
            </a:r>
            <a:r>
              <a:rPr lang="en-US" altLang="zh-CN" sz="2500" b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noize</a:t>
            </a:r>
            <a: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few </a:t>
            </a:r>
            <a: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nm</a:t>
            </a:r>
            <a:r>
              <a:rPr lang="ja-JP" altLang="zh-CN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depends on the gap</a:t>
            </a:r>
            <a:r>
              <a:rPr lang="ja-JP" altLang="zh-CN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 </a:t>
            </a:r>
            <a:r>
              <a:rPr lang="en-US" altLang="ja-JP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strongly affected with humidity</a:t>
            </a:r>
            <a:b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6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 </a:t>
            </a:r>
            <a:r>
              <a:rPr lang="ja-JP" altLang="en-US" sz="16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▶ </a:t>
            </a:r>
            <a:r>
              <a:rPr lang="en-US" altLang="ja-JP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compensation with a refence sensor</a:t>
            </a:r>
            <a: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rms</a:t>
            </a:r>
            <a:r>
              <a:rPr lang="ja-JP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～50</a:t>
            </a:r>
            <a:r>
              <a:rPr lang="zh-CN" altLang="en-US" sz="25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nm</a:t>
            </a:r>
            <a:endParaRPr lang="ja-JP" altLang="en-US" sz="25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296" name="四角形 11270" descr="BG">
            <a:extLst>
              <a:ext uri="{FF2B5EF4-FFF2-40B4-BE49-F238E27FC236}">
                <a16:creationId xmlns:a16="http://schemas.microsoft.com/office/drawing/2014/main" id="{B3C2FA35-4305-4414-BFE5-9AA314540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747068"/>
            <a:ext cx="1465466" cy="46166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9705" tIns="0" rIns="0" bIns="0" anchor="ctr">
            <a:spAutoFit/>
          </a:bodyPr>
          <a:lstStyle/>
          <a:p>
            <a:r>
              <a:rPr lang="en-US" altLang="ja-JP" sz="3000" dirty="0">
                <a:latin typeface="Meiryo UI" panose="020B0604030504040204" pitchFamily="50" charset="-128"/>
                <a:ea typeface="Meiryo UI" panose="020B0604030504040204" pitchFamily="50" charset="-128"/>
              </a:rPr>
              <a:t>Sensor</a:t>
            </a:r>
            <a:endParaRPr lang="ja-JP" altLang="en-US" sz="3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四角形 2">
            <a:extLst>
              <a:ext uri="{FF2B5EF4-FFF2-40B4-BE49-F238E27FC236}">
                <a16:creationId xmlns:a16="http://schemas.microsoft.com/office/drawing/2014/main" id="{A268076A-C5D9-4D61-8D6D-49DE785FAD1F}"/>
              </a:ext>
            </a:extLst>
          </p:cNvPr>
          <p:cNvSpPr/>
          <p:nvPr/>
        </p:nvSpPr>
        <p:spPr>
          <a:xfrm>
            <a:off x="969963" y="5086350"/>
            <a:ext cx="4751387" cy="1062038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noProof="1"/>
          </a:p>
        </p:txBody>
      </p:sp>
      <p:pic>
        <p:nvPicPr>
          <p:cNvPr id="16" name="図形 2" descr="logo_black">
            <a:extLst>
              <a:ext uri="{FF2B5EF4-FFF2-40B4-BE49-F238E27FC236}">
                <a16:creationId xmlns:a16="http://schemas.microsoft.com/office/drawing/2014/main" id="{CE27B000-63D6-4F73-866E-04D4C9AE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" y="15082"/>
            <a:ext cx="18669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052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図の枠 5" descr="arm">
            <a:extLst>
              <a:ext uri="{FF2B5EF4-FFF2-40B4-BE49-F238E27FC236}">
                <a16:creationId xmlns:a16="http://schemas.microsoft.com/office/drawing/2014/main" id="{E33114ED-D6B4-4BDD-83BA-3235BAD8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383392"/>
            <a:ext cx="3703638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四角形 2">
            <a:extLst>
              <a:ext uri="{FF2B5EF4-FFF2-40B4-BE49-F238E27FC236}">
                <a16:creationId xmlns:a16="http://schemas.microsoft.com/office/drawing/2014/main" id="{0FDD710C-93E2-49FD-B2D0-57216424589D}"/>
              </a:ext>
            </a:extLst>
          </p:cNvPr>
          <p:cNvSpPr/>
          <p:nvPr/>
        </p:nvSpPr>
        <p:spPr>
          <a:xfrm>
            <a:off x="4849813" y="802367"/>
            <a:ext cx="2052637" cy="855663"/>
          </a:xfrm>
          <a:prstGeom prst="rect">
            <a:avLst/>
          </a:prstGeom>
          <a:solidFill>
            <a:srgbClr val="FFFF8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noProof="1"/>
          </a:p>
        </p:txBody>
      </p:sp>
      <p:sp>
        <p:nvSpPr>
          <p:cNvPr id="5" name="四角形 4">
            <a:extLst>
              <a:ext uri="{FF2B5EF4-FFF2-40B4-BE49-F238E27FC236}">
                <a16:creationId xmlns:a16="http://schemas.microsoft.com/office/drawing/2014/main" id="{D0CFF4E3-5EA8-4E4E-BF10-9B3DE04911A3}"/>
              </a:ext>
            </a:extLst>
          </p:cNvPr>
          <p:cNvSpPr/>
          <p:nvPr/>
        </p:nvSpPr>
        <p:spPr>
          <a:xfrm>
            <a:off x="1341438" y="802367"/>
            <a:ext cx="3378200" cy="855663"/>
          </a:xfrm>
          <a:prstGeom prst="rect">
            <a:avLst/>
          </a:prstGeom>
          <a:solidFill>
            <a:srgbClr val="FFFF8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noProof="1"/>
          </a:p>
        </p:txBody>
      </p:sp>
      <p:pic>
        <p:nvPicPr>
          <p:cNvPr id="13466" name="図の枠 2" descr="sensor_arm">
            <a:extLst>
              <a:ext uri="{FF2B5EF4-FFF2-40B4-BE49-F238E27FC236}">
                <a16:creationId xmlns:a16="http://schemas.microsoft.com/office/drawing/2014/main" id="{016FB5B4-A583-4943-B147-4115C6F9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930"/>
          <a:stretch>
            <a:fillRect/>
          </a:stretch>
        </p:blipFill>
        <p:spPr bwMode="auto">
          <a:xfrm>
            <a:off x="2600325" y="4504417"/>
            <a:ext cx="416718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A1E3D79-D3D4-4181-A44E-41304EDE12D9}"/>
              </a:ext>
            </a:extLst>
          </p:cNvPr>
          <p:cNvCxnSpPr/>
          <p:nvPr/>
        </p:nvCxnSpPr>
        <p:spPr>
          <a:xfrm>
            <a:off x="3349625" y="2735942"/>
            <a:ext cx="839788" cy="231775"/>
          </a:xfrm>
          <a:prstGeom prst="line">
            <a:avLst/>
          </a:prstGeom>
          <a:ln w="38100">
            <a:solidFill>
              <a:srgbClr val="00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BF0BA3D-5222-46A8-B0C2-084DBF4CE430}"/>
              </a:ext>
            </a:extLst>
          </p:cNvPr>
          <p:cNvCxnSpPr/>
          <p:nvPr/>
        </p:nvCxnSpPr>
        <p:spPr>
          <a:xfrm>
            <a:off x="2955925" y="2061255"/>
            <a:ext cx="1008063" cy="0"/>
          </a:xfrm>
          <a:prstGeom prst="line">
            <a:avLst/>
          </a:prstGeom>
          <a:ln w="38100">
            <a:solidFill>
              <a:srgbClr val="00A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9" name="TextBox 39">
            <a:extLst>
              <a:ext uri="{FF2B5EF4-FFF2-40B4-BE49-F238E27FC236}">
                <a16:creationId xmlns:a16="http://schemas.microsoft.com/office/drawing/2014/main" id="{187C87E0-25F7-494A-9AEB-FB978D69B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3586842"/>
            <a:ext cx="1668463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Reference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sensor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9290B4B-9A72-49BE-B886-C2ADAB4180CE}"/>
              </a:ext>
            </a:extLst>
          </p:cNvPr>
          <p:cNvCxnSpPr/>
          <p:nvPr/>
        </p:nvCxnSpPr>
        <p:spPr>
          <a:xfrm flipV="1">
            <a:off x="3051175" y="2291442"/>
            <a:ext cx="90488" cy="85566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71" name="TextBox 39">
            <a:extLst>
              <a:ext uri="{FF2B5EF4-FFF2-40B4-BE49-F238E27FC236}">
                <a16:creationId xmlns:a16="http://schemas.microsoft.com/office/drawing/2014/main" id="{35161917-53F0-4967-8165-3F995CE5A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3101067"/>
            <a:ext cx="1668463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Measuring sensor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03D0956-98E8-4842-BE01-F8DA9BAC2567}"/>
              </a:ext>
            </a:extLst>
          </p:cNvPr>
          <p:cNvCxnSpPr>
            <a:stCxn id="13469" idx="0"/>
          </p:cNvCxnSpPr>
          <p:nvPr/>
        </p:nvCxnSpPr>
        <p:spPr>
          <a:xfrm flipH="1" flipV="1">
            <a:off x="4037014" y="3089956"/>
            <a:ext cx="207168" cy="496886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9B4F616-DD9A-470F-9BD6-FE16579DD245}"/>
              </a:ext>
            </a:extLst>
          </p:cNvPr>
          <p:cNvCxnSpPr/>
          <p:nvPr/>
        </p:nvCxnSpPr>
        <p:spPr>
          <a:xfrm>
            <a:off x="5537200" y="1643742"/>
            <a:ext cx="468313" cy="0"/>
          </a:xfrm>
          <a:prstGeom prst="line">
            <a:avLst/>
          </a:prstGeom>
          <a:ln w="508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9B8C1EA-2284-487D-A4BD-D257530253BA}"/>
              </a:ext>
            </a:extLst>
          </p:cNvPr>
          <p:cNvCxnSpPr/>
          <p:nvPr/>
        </p:nvCxnSpPr>
        <p:spPr>
          <a:xfrm flipH="1">
            <a:off x="5661025" y="1346880"/>
            <a:ext cx="90488" cy="269875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75" name="TextBox 39">
            <a:extLst>
              <a:ext uri="{FF2B5EF4-FFF2-40B4-BE49-F238E27FC236}">
                <a16:creationId xmlns:a16="http://schemas.microsoft.com/office/drawing/2014/main" id="{8AFCCE05-87CF-438D-9A77-6758BBA55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897617"/>
            <a:ext cx="1266825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Glued point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67" name="図形 2" descr="logo_black">
            <a:extLst>
              <a:ext uri="{FF2B5EF4-FFF2-40B4-BE49-F238E27FC236}">
                <a16:creationId xmlns:a16="http://schemas.microsoft.com/office/drawing/2014/main" id="{36AEA125-1374-4D04-9184-2E3F5DA55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" y="15082"/>
            <a:ext cx="18669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39">
            <a:extLst>
              <a:ext uri="{FF2B5EF4-FFF2-40B4-BE49-F238E27FC236}">
                <a16:creationId xmlns:a16="http://schemas.microsoft.com/office/drawing/2014/main" id="{4DF1FFC6-4B56-4AC3-BDB5-DC5009B1A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3253416"/>
            <a:ext cx="1266825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spring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817D5090-8B3F-4692-857F-CC7E080E1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6" y="2477519"/>
            <a:ext cx="1266825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  <a:spcBef>
                <a:spcPct val="50000"/>
              </a:spcBef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Arm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633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レーム 22"/>
          <p:cNvSpPr/>
          <p:nvPr/>
        </p:nvSpPr>
        <p:spPr bwMode="auto">
          <a:xfrm>
            <a:off x="5711382" y="3251817"/>
            <a:ext cx="2364269" cy="55932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>
                <a:solidFill>
                  <a:schemeClr val="tx1"/>
                </a:solidFill>
              </a:rPr>
              <a:t>Supporting mechanics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707904" y="1484784"/>
            <a:ext cx="2039753" cy="17994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・</a:t>
            </a:r>
            <a:r>
              <a:rPr lang="en-US" altLang="ja-JP" dirty="0">
                <a:solidFill>
                  <a:sysClr val="windowText" lastClr="000000"/>
                </a:solidFill>
              </a:rPr>
              <a:t>SHWFS</a:t>
            </a:r>
          </a:p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・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Phase Camera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Component of </a:t>
            </a:r>
            <a:r>
              <a:rPr kumimoji="1" lang="en-US" altLang="ja-JP" dirty="0"/>
              <a:t>Segment Control System</a:t>
            </a:r>
            <a:endParaRPr kumimoji="1" lang="ja-JP" altLang="en-US" dirty="0"/>
          </a:p>
        </p:txBody>
      </p:sp>
      <p:grpSp>
        <p:nvGrpSpPr>
          <p:cNvPr id="6" name="グループ化 2065"/>
          <p:cNvGrpSpPr>
            <a:grpSpLocks/>
          </p:cNvGrpSpPr>
          <p:nvPr/>
        </p:nvGrpSpPr>
        <p:grpSpPr bwMode="auto">
          <a:xfrm>
            <a:off x="937455" y="2680481"/>
            <a:ext cx="7768803" cy="3988879"/>
            <a:chOff x="967792" y="20162898"/>
            <a:chExt cx="7187421" cy="3689636"/>
          </a:xfrm>
        </p:grpSpPr>
        <p:grpSp>
          <p:nvGrpSpPr>
            <p:cNvPr id="7" name="グループ化 15"/>
            <p:cNvGrpSpPr>
              <a:grpSpLocks/>
            </p:cNvGrpSpPr>
            <p:nvPr/>
          </p:nvGrpSpPr>
          <p:grpSpPr bwMode="auto">
            <a:xfrm>
              <a:off x="2105905" y="21208740"/>
              <a:ext cx="4815953" cy="2643794"/>
              <a:chOff x="3414365" y="4372276"/>
              <a:chExt cx="4418650" cy="2369836"/>
            </a:xfrm>
          </p:grpSpPr>
          <p:sp>
            <p:nvSpPr>
              <p:cNvPr id="14" name="ストライプ矢印 5"/>
              <p:cNvSpPr>
                <a:spLocks/>
              </p:cNvSpPr>
              <p:nvPr/>
            </p:nvSpPr>
            <p:spPr bwMode="auto">
              <a:xfrm rot="16200004">
                <a:off x="3255495" y="5029043"/>
                <a:ext cx="1276037" cy="958297"/>
              </a:xfrm>
              <a:custGeom>
                <a:avLst/>
                <a:gdLst>
                  <a:gd name="T0" fmla="*/ 17273958 w 21600"/>
                  <a:gd name="T1" fmla="*/ 0 h 21600"/>
                  <a:gd name="T2" fmla="*/ 34547916 w 21600"/>
                  <a:gd name="T3" fmla="*/ 9716580 h 21600"/>
                  <a:gd name="T4" fmla="*/ 17273958 w 21600"/>
                  <a:gd name="T5" fmla="*/ 19433129 h 21600"/>
                  <a:gd name="T6" fmla="*/ 0 w 21600"/>
                  <a:gd name="T7" fmla="*/ 9716580 h 21600"/>
                  <a:gd name="T8" fmla="*/ 21592441 w 21600"/>
                  <a:gd name="T9" fmla="*/ 0 h 21600"/>
                  <a:gd name="T10" fmla="*/ 21592441 w 21600"/>
                  <a:gd name="T11" fmla="*/ 19433129 h 21600"/>
                  <a:gd name="T12" fmla="*/ 17694720 60000 65536"/>
                  <a:gd name="T13" fmla="*/ 0 60000 65536"/>
                  <a:gd name="T14" fmla="*/ 5898240 60000 65536"/>
                  <a:gd name="T15" fmla="*/ 11796480 60000 65536"/>
                  <a:gd name="T16" fmla="*/ 17694720 60000 65536"/>
                  <a:gd name="T17" fmla="*/ 5898240 60000 65536"/>
                  <a:gd name="T18" fmla="*/ 4000 w 21600"/>
                  <a:gd name="T19" fmla="*/ 5400 h 21600"/>
                  <a:gd name="T20" fmla="*/ 17550 w 21600"/>
                  <a:gd name="T21" fmla="*/ 162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3500" y="0"/>
                    </a:moveTo>
                    <a:lnTo>
                      <a:pt x="21600" y="10800"/>
                    </a:lnTo>
                    <a:lnTo>
                      <a:pt x="13500" y="21800"/>
                    </a:lnTo>
                    <a:lnTo>
                      <a:pt x="13500" y="16200"/>
                    </a:lnTo>
                    <a:lnTo>
                      <a:pt x="4000" y="16200"/>
                    </a:lnTo>
                    <a:lnTo>
                      <a:pt x="4000" y="5400"/>
                    </a:lnTo>
                    <a:lnTo>
                      <a:pt x="13500" y="5400"/>
                    </a:lnTo>
                    <a:lnTo>
                      <a:pt x="13500" y="0"/>
                    </a:lnTo>
                    <a:moveTo>
                      <a:pt x="0" y="5400"/>
                    </a:moveTo>
                    <a:lnTo>
                      <a:pt x="0" y="16200"/>
                    </a:lnTo>
                    <a:lnTo>
                      <a:pt x="1000" y="16200"/>
                    </a:lnTo>
                    <a:lnTo>
                      <a:pt x="1000" y="5400"/>
                    </a:lnTo>
                    <a:lnTo>
                      <a:pt x="0" y="5400"/>
                    </a:lnTo>
                    <a:moveTo>
                      <a:pt x="2000" y="5400"/>
                    </a:moveTo>
                    <a:lnTo>
                      <a:pt x="2000" y="16200"/>
                    </a:lnTo>
                    <a:lnTo>
                      <a:pt x="3000" y="16200"/>
                    </a:lnTo>
                    <a:lnTo>
                      <a:pt x="3000" y="5400"/>
                    </a:lnTo>
                    <a:lnTo>
                      <a:pt x="2000" y="5400"/>
                    </a:lnTo>
                    <a:close/>
                  </a:path>
                </a:pathLst>
              </a:custGeom>
              <a:solidFill>
                <a:srgbClr val="FFC000"/>
              </a:solidFill>
              <a:ln w="25402">
                <a:solidFill>
                  <a:srgbClr val="385D8A"/>
                </a:solidFill>
                <a:prstDash val="solid"/>
                <a:round/>
                <a:headEnd/>
                <a:tailEnd/>
              </a:ln>
            </p:spPr>
            <p:txBody>
              <a:bodyPr anchor="ctr" anchorCtr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ストライプ矢印 9"/>
              <p:cNvSpPr>
                <a:spLocks/>
              </p:cNvSpPr>
              <p:nvPr/>
            </p:nvSpPr>
            <p:spPr bwMode="auto">
              <a:xfrm rot="16200004">
                <a:off x="6717271" y="4529723"/>
                <a:ext cx="1273192" cy="958297"/>
              </a:xfrm>
              <a:custGeom>
                <a:avLst/>
                <a:gdLst>
                  <a:gd name="T0" fmla="*/ 17273958 w 21600"/>
                  <a:gd name="T1" fmla="*/ 0 h 21600"/>
                  <a:gd name="T2" fmla="*/ 34547916 w 21600"/>
                  <a:gd name="T3" fmla="*/ 9716580 h 21600"/>
                  <a:gd name="T4" fmla="*/ 17273958 w 21600"/>
                  <a:gd name="T5" fmla="*/ 19433129 h 21600"/>
                  <a:gd name="T6" fmla="*/ 0 w 21600"/>
                  <a:gd name="T7" fmla="*/ 9716580 h 21600"/>
                  <a:gd name="T8" fmla="*/ 21592441 w 21600"/>
                  <a:gd name="T9" fmla="*/ 0 h 21600"/>
                  <a:gd name="T10" fmla="*/ 21592441 w 21600"/>
                  <a:gd name="T11" fmla="*/ 19433129 h 21600"/>
                  <a:gd name="T12" fmla="*/ 17694720 60000 65536"/>
                  <a:gd name="T13" fmla="*/ 0 60000 65536"/>
                  <a:gd name="T14" fmla="*/ 5898240 60000 65536"/>
                  <a:gd name="T15" fmla="*/ 11796480 60000 65536"/>
                  <a:gd name="T16" fmla="*/ 17694720 60000 65536"/>
                  <a:gd name="T17" fmla="*/ 5898240 60000 65536"/>
                  <a:gd name="T18" fmla="*/ 4000 w 21600"/>
                  <a:gd name="T19" fmla="*/ 5400 h 21600"/>
                  <a:gd name="T20" fmla="*/ 17550 w 21600"/>
                  <a:gd name="T21" fmla="*/ 162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3500" y="0"/>
                    </a:moveTo>
                    <a:lnTo>
                      <a:pt x="21600" y="10800"/>
                    </a:lnTo>
                    <a:lnTo>
                      <a:pt x="13500" y="21800"/>
                    </a:lnTo>
                    <a:lnTo>
                      <a:pt x="13500" y="16200"/>
                    </a:lnTo>
                    <a:lnTo>
                      <a:pt x="4000" y="16200"/>
                    </a:lnTo>
                    <a:lnTo>
                      <a:pt x="4000" y="5400"/>
                    </a:lnTo>
                    <a:lnTo>
                      <a:pt x="13500" y="5400"/>
                    </a:lnTo>
                    <a:lnTo>
                      <a:pt x="13500" y="0"/>
                    </a:lnTo>
                    <a:moveTo>
                      <a:pt x="0" y="5400"/>
                    </a:moveTo>
                    <a:lnTo>
                      <a:pt x="0" y="16200"/>
                    </a:lnTo>
                    <a:lnTo>
                      <a:pt x="1000" y="16200"/>
                    </a:lnTo>
                    <a:lnTo>
                      <a:pt x="1000" y="5400"/>
                    </a:lnTo>
                    <a:lnTo>
                      <a:pt x="0" y="5400"/>
                    </a:lnTo>
                    <a:moveTo>
                      <a:pt x="2000" y="5400"/>
                    </a:moveTo>
                    <a:lnTo>
                      <a:pt x="2000" y="16200"/>
                    </a:lnTo>
                    <a:lnTo>
                      <a:pt x="3000" y="16200"/>
                    </a:lnTo>
                    <a:lnTo>
                      <a:pt x="3000" y="5400"/>
                    </a:lnTo>
                    <a:lnTo>
                      <a:pt x="2000" y="5400"/>
                    </a:lnTo>
                    <a:close/>
                  </a:path>
                </a:pathLst>
              </a:custGeom>
              <a:solidFill>
                <a:srgbClr val="FFC000"/>
              </a:solidFill>
              <a:ln w="25402">
                <a:solidFill>
                  <a:srgbClr val="385D8A"/>
                </a:solidFill>
                <a:prstDash val="solid"/>
                <a:round/>
                <a:headEnd/>
                <a:tailEnd/>
              </a:ln>
            </p:spPr>
            <p:txBody>
              <a:bodyPr anchor="ctr" anchorCtr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>
                  <a:latin typeface="+mn-lt"/>
                  <a:ea typeface="+mn-ea"/>
                </a:endParaRPr>
              </a:p>
            </p:txBody>
          </p:sp>
          <p:sp>
            <p:nvSpPr>
              <p:cNvPr id="16" name="テキスト ボックス 12"/>
              <p:cNvSpPr txBox="1">
                <a:spLocks noChangeArrowheads="1"/>
              </p:cNvSpPr>
              <p:nvPr/>
            </p:nvSpPr>
            <p:spPr bwMode="auto">
              <a:xfrm>
                <a:off x="4859338" y="4930775"/>
                <a:ext cx="1603844" cy="436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defTabSz="4776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defTabSz="4776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defTabSz="4776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defTabSz="4776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4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/>
                <a:r>
                  <a:rPr lang="en-US" sz="1800" dirty="0">
                    <a:solidFill>
                      <a:srgbClr val="000000"/>
                    </a:solidFill>
                    <a:latin typeface="Calibri" pitchFamily="34" charset="0"/>
                  </a:rPr>
                  <a:t>Edge Sensor</a:t>
                </a:r>
              </a:p>
            </p:txBody>
          </p:sp>
          <p:sp>
            <p:nvSpPr>
              <p:cNvPr id="17" name="L 字 16"/>
              <p:cNvSpPr/>
              <p:nvPr/>
            </p:nvSpPr>
            <p:spPr>
              <a:xfrm>
                <a:off x="5258140" y="4496038"/>
                <a:ext cx="667021" cy="503587"/>
              </a:xfrm>
              <a:prstGeom prst="corner">
                <a:avLst>
                  <a:gd name="adj1" fmla="val 50000"/>
                  <a:gd name="adj2" fmla="val 5677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18" name="角丸四角形 13"/>
              <p:cNvSpPr>
                <a:spLocks noChangeArrowheads="1"/>
              </p:cNvSpPr>
              <p:nvPr/>
            </p:nvSpPr>
            <p:spPr bwMode="auto">
              <a:xfrm>
                <a:off x="4891953" y="6167437"/>
                <a:ext cx="1480273" cy="574675"/>
              </a:xfrm>
              <a:custGeom>
                <a:avLst/>
                <a:gdLst>
                  <a:gd name="T0" fmla="*/ 867110 w 1368152"/>
                  <a:gd name="T1" fmla="*/ 0 h 576062"/>
                  <a:gd name="T2" fmla="*/ 1734215 w 1368152"/>
                  <a:gd name="T3" fmla="*/ 283211 h 576062"/>
                  <a:gd name="T4" fmla="*/ 867110 w 1368152"/>
                  <a:gd name="T5" fmla="*/ 566423 h 576062"/>
                  <a:gd name="T6" fmla="*/ 0 w 1368152"/>
                  <a:gd name="T7" fmla="*/ 283211 h 576062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28121 w 1368152"/>
                  <a:gd name="T13" fmla="*/ 28121 h 576062"/>
                  <a:gd name="T14" fmla="*/ 1340031 w 1368152"/>
                  <a:gd name="T15" fmla="*/ 547941 h 5760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68152" h="576062">
                    <a:moveTo>
                      <a:pt x="96010" y="0"/>
                    </a:moveTo>
                    <a:lnTo>
                      <a:pt x="96009" y="0"/>
                    </a:lnTo>
                    <a:cubicBezTo>
                      <a:pt x="42985" y="0"/>
                      <a:pt x="0" y="42985"/>
                      <a:pt x="0" y="96009"/>
                    </a:cubicBezTo>
                    <a:lnTo>
                      <a:pt x="0" y="480052"/>
                    </a:lnTo>
                    <a:cubicBezTo>
                      <a:pt x="0" y="533076"/>
                      <a:pt x="42985" y="576061"/>
                      <a:pt x="96009" y="576062"/>
                    </a:cubicBezTo>
                    <a:lnTo>
                      <a:pt x="1272142" y="576062"/>
                    </a:lnTo>
                    <a:cubicBezTo>
                      <a:pt x="1325166" y="576061"/>
                      <a:pt x="1368152" y="533076"/>
                      <a:pt x="1368152" y="480052"/>
                    </a:cubicBezTo>
                    <a:lnTo>
                      <a:pt x="1368152" y="96010"/>
                    </a:lnTo>
                    <a:cubicBezTo>
                      <a:pt x="1368152" y="42985"/>
                      <a:pt x="1325166" y="0"/>
                      <a:pt x="1272142" y="0"/>
                    </a:cubicBezTo>
                    <a:lnTo>
                      <a:pt x="96010" y="0"/>
                    </a:lnTo>
                    <a:close/>
                  </a:path>
                </a:pathLst>
              </a:custGeom>
              <a:solidFill>
                <a:srgbClr val="E46C0A"/>
              </a:solidFill>
              <a:ln w="25402">
                <a:solidFill>
                  <a:srgbClr val="385D8A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/>
                <a:r>
                  <a:rPr lang="en-US" altLang="ja-JP" dirty="0">
                    <a:solidFill>
                      <a:srgbClr val="FFFFFF"/>
                    </a:solidFill>
                    <a:latin typeface="Calibri" pitchFamily="34" charset="0"/>
                  </a:rPr>
                  <a:t>Processor</a:t>
                </a:r>
                <a:endParaRPr lang="en-US" dirty="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cxnSp>
            <p:nvCxnSpPr>
              <p:cNvPr id="19" name="カギ線コネクタ 19"/>
              <p:cNvCxnSpPr>
                <a:cxnSpLocks noChangeShapeType="1"/>
              </p:cNvCxnSpPr>
              <p:nvPr/>
            </p:nvCxnSpPr>
            <p:spPr bwMode="auto">
              <a:xfrm rot="10800000">
                <a:off x="3811184" y="6167437"/>
                <a:ext cx="1052348" cy="287343"/>
              </a:xfrm>
              <a:prstGeom prst="bentConnector3">
                <a:avLst>
                  <a:gd name="adj1" fmla="val 99829"/>
                </a:avLst>
              </a:prstGeom>
              <a:noFill/>
              <a:ln w="38103">
                <a:solidFill>
                  <a:srgbClr val="000000"/>
                </a:solidFill>
                <a:miter lim="800000"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カギ線コネクタ 19"/>
              <p:cNvCxnSpPr>
                <a:cxnSpLocks noChangeShapeType="1"/>
                <a:stCxn id="18" idx="1"/>
              </p:cNvCxnSpPr>
              <p:nvPr/>
            </p:nvCxnSpPr>
            <p:spPr bwMode="auto">
              <a:xfrm flipV="1">
                <a:off x="6373408" y="5644825"/>
                <a:ext cx="980096" cy="807192"/>
              </a:xfrm>
              <a:prstGeom prst="bentConnector3">
                <a:avLst>
                  <a:gd name="adj1" fmla="val 100273"/>
                </a:avLst>
              </a:prstGeom>
              <a:noFill/>
              <a:ln w="38103">
                <a:solidFill>
                  <a:srgbClr val="000000"/>
                </a:solidFill>
                <a:miter lim="800000"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直線矢印コネクタ 20"/>
              <p:cNvCxnSpPr/>
              <p:nvPr/>
            </p:nvCxnSpPr>
            <p:spPr>
              <a:xfrm>
                <a:off x="5677576" y="5001048"/>
                <a:ext cx="10195" cy="12248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フレーム 7"/>
            <p:cNvSpPr/>
            <p:nvPr/>
          </p:nvSpPr>
          <p:spPr>
            <a:xfrm>
              <a:off x="1529706" y="21259524"/>
              <a:ext cx="2187338" cy="517366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dirty="0">
                  <a:solidFill>
                    <a:schemeClr val="tx1"/>
                  </a:solidFill>
                </a:rPr>
                <a:t>Supporting mechanics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17"/>
            <p:cNvSpPr>
              <a:spLocks noChangeArrowheads="1"/>
            </p:cNvSpPr>
            <p:nvPr/>
          </p:nvSpPr>
          <p:spPr bwMode="auto">
            <a:xfrm>
              <a:off x="967792" y="20721375"/>
              <a:ext cx="3476054" cy="593291"/>
            </a:xfrm>
            <a:prstGeom prst="rect">
              <a:avLst/>
            </a:prstGeom>
            <a:solidFill>
              <a:srgbClr val="4F81BD"/>
            </a:solidFill>
            <a:ln w="25402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en-US" altLang="ja-JP" dirty="0">
                  <a:solidFill>
                    <a:srgbClr val="FFFFFF"/>
                  </a:solidFill>
                  <a:latin typeface="Calibri" pitchFamily="34" charset="0"/>
                </a:rPr>
                <a:t>Segment</a:t>
              </a:r>
            </a:p>
          </p:txBody>
        </p:sp>
        <p:sp>
          <p:nvSpPr>
            <p:cNvPr id="11" name="正方形/長方形 18"/>
            <p:cNvSpPr>
              <a:spLocks noChangeArrowheads="1"/>
            </p:cNvSpPr>
            <p:nvPr/>
          </p:nvSpPr>
          <p:spPr bwMode="auto">
            <a:xfrm>
              <a:off x="4679158" y="20162898"/>
              <a:ext cx="3476055" cy="593292"/>
            </a:xfrm>
            <a:prstGeom prst="rect">
              <a:avLst/>
            </a:prstGeom>
            <a:solidFill>
              <a:srgbClr val="4F81BD"/>
            </a:solidFill>
            <a:ln w="25402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alibri" pitchFamily="34" charset="0"/>
                </a:rPr>
                <a:t>Segment</a:t>
              </a:r>
            </a:p>
          </p:txBody>
        </p:sp>
        <p:sp>
          <p:nvSpPr>
            <p:cNvPr id="12" name="テキスト ボックス 46"/>
            <p:cNvSpPr txBox="1">
              <a:spLocks noChangeArrowheads="1"/>
            </p:cNvSpPr>
            <p:nvPr/>
          </p:nvSpPr>
          <p:spPr bwMode="auto">
            <a:xfrm>
              <a:off x="5731722" y="21908318"/>
              <a:ext cx="1407707" cy="48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1800" dirty="0">
                  <a:solidFill>
                    <a:srgbClr val="000000"/>
                  </a:solidFill>
                  <a:latin typeface="Calibri" pitchFamily="34" charset="0"/>
                </a:rPr>
                <a:t>Actuator</a:t>
              </a:r>
            </a:p>
          </p:txBody>
        </p:sp>
        <p:sp>
          <p:nvSpPr>
            <p:cNvPr id="13" name="テキスト ボックス 49"/>
            <p:cNvSpPr txBox="1">
              <a:spLocks noChangeArrowheads="1"/>
            </p:cNvSpPr>
            <p:nvPr/>
          </p:nvSpPr>
          <p:spPr bwMode="auto">
            <a:xfrm>
              <a:off x="1959960" y="22382757"/>
              <a:ext cx="1475877" cy="48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1800" dirty="0">
                  <a:solidFill>
                    <a:srgbClr val="000000"/>
                  </a:solidFill>
                  <a:latin typeface="Calibri" pitchFamily="34" charset="0"/>
                </a:rPr>
                <a:t>Actuator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71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Kinematic Support for Segment</a:t>
            </a:r>
            <a:endParaRPr kumimoji="1" lang="ja-JP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4" y="1340768"/>
            <a:ext cx="3856069" cy="323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28524" y="4632381"/>
            <a:ext cx="5321695" cy="2183806"/>
            <a:chOff x="1631794" y="4578404"/>
            <a:chExt cx="5321695" cy="2183806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82" r="30018"/>
            <a:stretch/>
          </p:blipFill>
          <p:spPr bwMode="auto">
            <a:xfrm>
              <a:off x="1631794" y="4578404"/>
              <a:ext cx="3164902" cy="218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テキスト ボックス 18"/>
            <p:cNvSpPr txBox="1"/>
            <p:nvPr/>
          </p:nvSpPr>
          <p:spPr>
            <a:xfrm>
              <a:off x="4796695" y="5291916"/>
              <a:ext cx="20385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Actuator connected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788024" y="5733256"/>
              <a:ext cx="21654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Supporting point ×9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788024" y="6228020"/>
              <a:ext cx="10113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Segment</a:t>
              </a:r>
              <a:endParaRPr kumimoji="1" lang="ja-JP" altLang="en-US" dirty="0"/>
            </a:p>
          </p:txBody>
        </p:sp>
      </p:grpSp>
      <p:cxnSp>
        <p:nvCxnSpPr>
          <p:cNvPr id="14" name="直線コネクタ 13"/>
          <p:cNvCxnSpPr/>
          <p:nvPr/>
        </p:nvCxnSpPr>
        <p:spPr>
          <a:xfrm flipV="1">
            <a:off x="4267486" y="1953271"/>
            <a:ext cx="449399" cy="6853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4267486" y="1340768"/>
            <a:ext cx="469700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Segment Mirror</a:t>
            </a:r>
            <a:endParaRPr kumimoji="1" lang="ja-JP" altLang="en-US" dirty="0"/>
          </a:p>
        </p:txBody>
      </p:sp>
      <p:sp>
        <p:nvSpPr>
          <p:cNvPr id="13" name="左大かっこ 12"/>
          <p:cNvSpPr/>
          <p:nvPr/>
        </p:nvSpPr>
        <p:spPr>
          <a:xfrm rot="16200000">
            <a:off x="5112059" y="1377642"/>
            <a:ext cx="360911" cy="115125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大かっこ 23"/>
          <p:cNvSpPr/>
          <p:nvPr/>
        </p:nvSpPr>
        <p:spPr>
          <a:xfrm rot="16200000">
            <a:off x="7775486" y="1377642"/>
            <a:ext cx="360911" cy="115125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/>
        </p:nvSpPr>
        <p:spPr>
          <a:xfrm>
            <a:off x="7811925" y="2133727"/>
            <a:ext cx="288032" cy="36004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上下矢印 28"/>
          <p:cNvSpPr/>
          <p:nvPr/>
        </p:nvSpPr>
        <p:spPr>
          <a:xfrm>
            <a:off x="7705151" y="2365681"/>
            <a:ext cx="504056" cy="1109571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156176" y="2181015"/>
            <a:ext cx="139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Flexure Pivot</a:t>
            </a:r>
            <a:endParaRPr lang="ja-JP" altLang="en-US" dirty="0"/>
          </a:p>
        </p:txBody>
      </p:sp>
      <p:cxnSp>
        <p:nvCxnSpPr>
          <p:cNvPr id="31" name="直線コネクタ 30"/>
          <p:cNvCxnSpPr>
            <a:stCxn id="27" idx="3"/>
            <a:endCxn id="18" idx="0"/>
          </p:cNvCxnSpPr>
          <p:nvPr/>
        </p:nvCxnSpPr>
        <p:spPr>
          <a:xfrm flipV="1">
            <a:off x="7548288" y="2133727"/>
            <a:ext cx="407653" cy="231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二等辺三角形 33"/>
          <p:cNvSpPr/>
          <p:nvPr/>
        </p:nvSpPr>
        <p:spPr>
          <a:xfrm>
            <a:off x="5147260" y="2133727"/>
            <a:ext cx="288032" cy="36004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上下矢印 34"/>
          <p:cNvSpPr/>
          <p:nvPr/>
        </p:nvSpPr>
        <p:spPr>
          <a:xfrm>
            <a:off x="5040486" y="2365681"/>
            <a:ext cx="504056" cy="1109571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995936" y="2638653"/>
            <a:ext cx="14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Axial rod ×9</a:t>
            </a:r>
          </a:p>
          <a:p>
            <a:r>
              <a:rPr kumimoji="1" lang="en-US" altLang="ja-JP" dirty="0"/>
              <a:t>(Flexure)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81850" y="3645024"/>
            <a:ext cx="5162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Segment mirror is supported by multi points in such a way that the segment </a:t>
            </a:r>
            <a:r>
              <a:rPr lang="en-US" altLang="ja-JP" dirty="0"/>
              <a:t>floats without over constraint.</a:t>
            </a:r>
          </a:p>
          <a:p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Tip-tilt and piston of the segment are actuated via the three pivots.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158801" y="2774920"/>
            <a:ext cx="1400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Actuator ×3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4787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Segment Techniques</a:t>
            </a:r>
            <a:br>
              <a:rPr lang="en-US" altLang="ja-JP" dirty="0"/>
            </a:br>
            <a:r>
              <a:rPr lang="en-US" altLang="ja-JP" dirty="0"/>
              <a:t>Supporting Structure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92080" y="3501008"/>
            <a:ext cx="338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j-ea"/>
                <a:ea typeface="+mj-ea"/>
              </a:rPr>
              <a:t>Deformation @ 0 </a:t>
            </a:r>
            <a:r>
              <a:rPr lang="en-US" altLang="ja-JP" sz="1600" dirty="0" err="1">
                <a:latin typeface="+mj-ea"/>
                <a:ea typeface="+mj-ea"/>
              </a:rPr>
              <a:t>deg</a:t>
            </a:r>
            <a:endParaRPr lang="en-US" altLang="ja-JP" sz="1600" dirty="0">
              <a:latin typeface="+mj-ea"/>
              <a:ea typeface="+mj-ea"/>
            </a:endParaRPr>
          </a:p>
          <a:p>
            <a:pPr algn="ctr"/>
            <a:r>
              <a:rPr kumimoji="1" lang="en-US" altLang="ja-JP" sz="1600" dirty="0">
                <a:latin typeface="+mj-ea"/>
                <a:ea typeface="+mj-ea"/>
              </a:rPr>
              <a:t>RMS = 30 nm, P-V = 150 nm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  <p:grpSp>
        <p:nvGrpSpPr>
          <p:cNvPr id="5" name="グループ化 20"/>
          <p:cNvGrpSpPr/>
          <p:nvPr/>
        </p:nvGrpSpPr>
        <p:grpSpPr>
          <a:xfrm>
            <a:off x="5436096" y="1340768"/>
            <a:ext cx="2818724" cy="1787555"/>
            <a:chOff x="2924944" y="3563887"/>
            <a:chExt cx="3636640" cy="228415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704"/>
            <a:stretch>
              <a:fillRect/>
            </a:stretch>
          </p:blipFill>
          <p:spPr bwMode="auto">
            <a:xfrm>
              <a:off x="2924944" y="3563887"/>
              <a:ext cx="1872208" cy="2284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r="3921"/>
            <a:stretch>
              <a:fillRect/>
            </a:stretch>
          </p:blipFill>
          <p:spPr bwMode="auto">
            <a:xfrm flipH="1">
              <a:off x="4797152" y="3563888"/>
              <a:ext cx="1764432" cy="2284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" name="Chart 4"/>
          <p:cNvGraphicFramePr>
            <a:graphicFrameLocks/>
          </p:cNvGraphicFramePr>
          <p:nvPr/>
        </p:nvGraphicFramePr>
        <p:xfrm>
          <a:off x="497681" y="1496778"/>
          <a:ext cx="4608512" cy="2664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2" descr="C:\Users\mikio\Desktop\kurita\CAD\新技術望遠鏡\ドキュメントなど\120301主鏡支持概念設計\内周セグメント水平姿勢１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t="12296" r="24376" b="14479"/>
          <a:stretch/>
        </p:blipFill>
        <p:spPr bwMode="auto">
          <a:xfrm>
            <a:off x="5580112" y="4221088"/>
            <a:ext cx="2749062" cy="177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5292080" y="6201217"/>
            <a:ext cx="338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>
                <a:latin typeface="+mj-ea"/>
                <a:ea typeface="+mj-ea"/>
              </a:rPr>
              <a:t>Deformation @ 90 </a:t>
            </a:r>
            <a:r>
              <a:rPr lang="en-US" altLang="ja-JP" sz="1600" dirty="0" err="1">
                <a:latin typeface="+mj-ea"/>
                <a:ea typeface="+mj-ea"/>
              </a:rPr>
              <a:t>deg</a:t>
            </a:r>
            <a:endParaRPr lang="en-US" altLang="ja-JP" sz="1600" dirty="0">
              <a:latin typeface="+mj-ea"/>
              <a:ea typeface="+mj-ea"/>
            </a:endParaRPr>
          </a:p>
          <a:p>
            <a:pPr algn="ctr"/>
            <a:r>
              <a:rPr kumimoji="1" lang="en-US" altLang="ja-JP" sz="1600" dirty="0">
                <a:latin typeface="+mj-ea"/>
                <a:ea typeface="+mj-ea"/>
              </a:rPr>
              <a:t>RMS = </a:t>
            </a:r>
            <a:r>
              <a:rPr lang="en-US" altLang="ja-JP" sz="1600" dirty="0">
                <a:latin typeface="+mj-ea"/>
                <a:ea typeface="+mj-ea"/>
              </a:rPr>
              <a:t>12</a:t>
            </a:r>
            <a:r>
              <a:rPr kumimoji="1" lang="en-US" altLang="ja-JP" sz="1600" dirty="0">
                <a:latin typeface="+mj-ea"/>
                <a:ea typeface="+mj-ea"/>
              </a:rPr>
              <a:t> nm, P-V = </a:t>
            </a:r>
            <a:r>
              <a:rPr lang="en-US" altLang="ja-JP" sz="1600" dirty="0">
                <a:latin typeface="+mj-ea"/>
                <a:ea typeface="+mj-ea"/>
              </a:rPr>
              <a:t>81</a:t>
            </a:r>
            <a:r>
              <a:rPr kumimoji="1" lang="en-US" altLang="ja-JP" sz="1600" dirty="0">
                <a:latin typeface="+mj-ea"/>
                <a:ea typeface="+mj-ea"/>
              </a:rPr>
              <a:t> nm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9890" y="2880320"/>
            <a:ext cx="188025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Red</a:t>
            </a:r>
            <a:r>
              <a:rPr kumimoji="1" lang="ja-JP" altLang="en-US" dirty="0"/>
              <a:t>：</a:t>
            </a:r>
            <a:r>
              <a:rPr kumimoji="1" lang="en-US" altLang="ja-JP" dirty="0"/>
              <a:t>Requirement</a:t>
            </a:r>
          </a:p>
          <a:p>
            <a:r>
              <a:rPr lang="en-US" altLang="ja-JP" dirty="0"/>
              <a:t>Blue</a:t>
            </a:r>
            <a:r>
              <a:rPr kumimoji="1" lang="ja-JP" altLang="en-US" dirty="0"/>
              <a:t>：</a:t>
            </a:r>
            <a:r>
              <a:rPr kumimoji="1" lang="en-US" altLang="ja-JP" dirty="0"/>
              <a:t>Support</a:t>
            </a:r>
            <a:endParaRPr kumimoji="1" lang="ja-JP" altLang="en-US" dirty="0"/>
          </a:p>
        </p:txBody>
      </p:sp>
      <p:grpSp>
        <p:nvGrpSpPr>
          <p:cNvPr id="110" name="グループ化 109"/>
          <p:cNvGrpSpPr/>
          <p:nvPr/>
        </p:nvGrpSpPr>
        <p:grpSpPr>
          <a:xfrm>
            <a:off x="1065908" y="4149080"/>
            <a:ext cx="3559175" cy="2132012"/>
            <a:chOff x="25045988" y="19858038"/>
            <a:chExt cx="3559175" cy="2132012"/>
          </a:xfrm>
        </p:grpSpPr>
        <p:pic>
          <p:nvPicPr>
            <p:cNvPr id="11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5988" y="19858038"/>
              <a:ext cx="3559175" cy="213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テキスト ボックス 267"/>
            <p:cNvSpPr txBox="1">
              <a:spLocks noChangeArrowheads="1"/>
            </p:cNvSpPr>
            <p:nvPr/>
          </p:nvSpPr>
          <p:spPr bwMode="auto">
            <a:xfrm>
              <a:off x="26835100" y="19864388"/>
              <a:ext cx="16466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1600" dirty="0">
                  <a:solidFill>
                    <a:schemeClr val="bg1"/>
                  </a:solidFill>
                </a:rPr>
                <a:t>SR0.76@1.0um</a:t>
              </a:r>
              <a:endParaRPr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3" name="テキスト ボックス 268"/>
            <p:cNvSpPr txBox="1">
              <a:spLocks noChangeArrowheads="1"/>
            </p:cNvSpPr>
            <p:nvPr/>
          </p:nvSpPr>
          <p:spPr bwMode="auto">
            <a:xfrm>
              <a:off x="25058688" y="19864388"/>
              <a:ext cx="16466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1600" dirty="0">
                  <a:solidFill>
                    <a:schemeClr val="bg1"/>
                  </a:solidFill>
                </a:rPr>
                <a:t>SR0.58@0.7um</a:t>
              </a:r>
              <a:endParaRPr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テキスト ボックス 269"/>
            <p:cNvSpPr txBox="1">
              <a:spLocks noChangeArrowheads="1"/>
            </p:cNvSpPr>
            <p:nvPr/>
          </p:nvSpPr>
          <p:spPr bwMode="auto">
            <a:xfrm>
              <a:off x="26835100" y="20923250"/>
              <a:ext cx="16466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1600" dirty="0">
                  <a:solidFill>
                    <a:schemeClr val="bg1"/>
                  </a:solidFill>
                </a:rPr>
                <a:t>SR0.97@3.0um</a:t>
              </a:r>
              <a:endParaRPr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5" name="テキスト ボックス 270"/>
            <p:cNvSpPr txBox="1">
              <a:spLocks noChangeArrowheads="1"/>
            </p:cNvSpPr>
            <p:nvPr/>
          </p:nvSpPr>
          <p:spPr bwMode="auto">
            <a:xfrm>
              <a:off x="25063450" y="20951825"/>
              <a:ext cx="16466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defTabSz="4776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400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hangingPunct="1"/>
              <a:r>
                <a:rPr lang="en-US" altLang="ja-JP" sz="1600" dirty="0">
                  <a:solidFill>
                    <a:schemeClr val="bg1"/>
                  </a:solidFill>
                </a:rPr>
                <a:t>SR0.93@2.0um</a:t>
              </a:r>
              <a:endParaRPr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611560" y="6228371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Simulated SR considering the actual figure error of segments and supporting system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5151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Warping Harness</a:t>
            </a:r>
            <a:endParaRPr kumimoji="1" lang="ja-JP" altLang="en-US" dirty="0"/>
          </a:p>
        </p:txBody>
      </p:sp>
      <p:sp>
        <p:nvSpPr>
          <p:cNvPr id="12" name="弦 11"/>
          <p:cNvSpPr/>
          <p:nvPr/>
        </p:nvSpPr>
        <p:spPr>
          <a:xfrm>
            <a:off x="7020272" y="4487549"/>
            <a:ext cx="1800200" cy="1689521"/>
          </a:xfrm>
          <a:prstGeom prst="chord">
            <a:avLst>
              <a:gd name="adj1" fmla="val 13476894"/>
              <a:gd name="adj2" fmla="val 1894660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>
            <a:off x="6584471" y="4342229"/>
            <a:ext cx="2070262" cy="2848727"/>
            <a:chOff x="6822218" y="2810202"/>
            <a:chExt cx="2148506" cy="295639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3" b="20350"/>
            <a:stretch/>
          </p:blipFill>
          <p:spPr bwMode="auto">
            <a:xfrm>
              <a:off x="6822218" y="2810202"/>
              <a:ext cx="2148506" cy="1380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弦 13"/>
            <p:cNvSpPr/>
            <p:nvPr/>
          </p:nvSpPr>
          <p:spPr>
            <a:xfrm>
              <a:off x="6989340" y="4077072"/>
              <a:ext cx="1800200" cy="1689521"/>
            </a:xfrm>
            <a:prstGeom prst="chord">
              <a:avLst>
                <a:gd name="adj1" fmla="val 13476894"/>
                <a:gd name="adj2" fmla="val 1894660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50" b="89971" l="1736" r="47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5" r="53045"/>
          <a:stretch/>
        </p:blipFill>
        <p:spPr bwMode="auto">
          <a:xfrm>
            <a:off x="5342364" y="4893738"/>
            <a:ext cx="2008721" cy="147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7090411" y="5727246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Simulation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02405" y="6192293"/>
            <a:ext cx="3208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Result</a:t>
            </a:r>
          </a:p>
          <a:p>
            <a:r>
              <a:rPr lang="en-US" altLang="ja-JP" dirty="0"/>
              <a:t>obtained by CGH interferometer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0258" y="5007165"/>
            <a:ext cx="469700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Segment Mirror</a:t>
            </a:r>
            <a:endParaRPr kumimoji="1" lang="ja-JP" altLang="en-US" dirty="0"/>
          </a:p>
        </p:txBody>
      </p:sp>
      <p:sp>
        <p:nvSpPr>
          <p:cNvPr id="22" name="左大かっこ 21"/>
          <p:cNvSpPr/>
          <p:nvPr/>
        </p:nvSpPr>
        <p:spPr>
          <a:xfrm rot="16200000">
            <a:off x="1294831" y="5044039"/>
            <a:ext cx="360911" cy="115125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左大かっこ 22"/>
          <p:cNvSpPr/>
          <p:nvPr/>
        </p:nvSpPr>
        <p:spPr>
          <a:xfrm rot="16200000">
            <a:off x="3958258" y="5044039"/>
            <a:ext cx="360911" cy="115125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23"/>
          <p:cNvSpPr/>
          <p:nvPr/>
        </p:nvSpPr>
        <p:spPr>
          <a:xfrm>
            <a:off x="3994697" y="5800124"/>
            <a:ext cx="288032" cy="36004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二等辺三角形 27"/>
          <p:cNvSpPr/>
          <p:nvPr/>
        </p:nvSpPr>
        <p:spPr>
          <a:xfrm>
            <a:off x="1330032" y="5800124"/>
            <a:ext cx="288032" cy="36004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左カーブ矢印 17"/>
          <p:cNvSpPr/>
          <p:nvPr/>
        </p:nvSpPr>
        <p:spPr>
          <a:xfrm>
            <a:off x="1599424" y="5584970"/>
            <a:ext cx="215155" cy="48179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左カーブ矢印 32"/>
          <p:cNvSpPr/>
          <p:nvPr/>
        </p:nvSpPr>
        <p:spPr>
          <a:xfrm>
            <a:off x="4282729" y="5619668"/>
            <a:ext cx="215155" cy="481790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71902" y="1436584"/>
            <a:ext cx="86485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Warping harnes</a:t>
            </a:r>
            <a:r>
              <a:rPr lang="en-US" altLang="ja-JP" sz="2800" dirty="0"/>
              <a:t>s provides torque on the flexure pivot in order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reduce the figure error of low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correct the positioning error of the segment on the mount(power and astigmatism)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correct the seasonal distortion</a:t>
            </a:r>
          </a:p>
        </p:txBody>
      </p:sp>
    </p:spTree>
    <p:extLst>
      <p:ext uri="{BB962C8B-B14F-4D97-AF65-F5344CB8AC3E}">
        <p14:creationId xmlns:p14="http://schemas.microsoft.com/office/powerpoint/2010/main" val="242575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Actuator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79512" y="1475492"/>
            <a:ext cx="2283751" cy="4970144"/>
            <a:chOff x="6644706" y="1316657"/>
            <a:chExt cx="2283751" cy="4970144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7"/>
            <a:stretch/>
          </p:blipFill>
          <p:spPr bwMode="auto">
            <a:xfrm>
              <a:off x="6644706" y="1700808"/>
              <a:ext cx="2283751" cy="4187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6998759" y="5349105"/>
              <a:ext cx="15363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Lever</a:t>
              </a:r>
            </a:p>
            <a:p>
              <a:r>
                <a:rPr kumimoji="1" lang="en-US" altLang="ja-JP" dirty="0">
                  <a:solidFill>
                    <a:schemeClr val="bg1"/>
                  </a:solidFill>
                </a:rPr>
                <a:t>(Flexure pivot)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7403015" y="1759738"/>
              <a:ext cx="82586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output</a:t>
              </a:r>
            </a:p>
            <a:p>
              <a:r>
                <a:rPr kumimoji="1" lang="en-US" altLang="ja-JP" dirty="0"/>
                <a:t>1/30</a:t>
              </a:r>
              <a:endParaRPr kumimoji="1" lang="ja-JP" altLang="en-US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8325618" y="1316657"/>
              <a:ext cx="0" cy="3600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6687347" y="3148415"/>
              <a:ext cx="999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Actuator</a:t>
              </a:r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268697" y="5917469"/>
              <a:ext cx="1284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Decelerator</a:t>
              </a:r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644706" y="1676697"/>
              <a:ext cx="542361" cy="816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68" y="3953581"/>
            <a:ext cx="2970600" cy="284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05" y="1268760"/>
            <a:ext cx="6498992" cy="277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3671899" y="6516052"/>
            <a:ext cx="22733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Input at actuator (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 rot="16200000">
            <a:off x="2406483" y="4943802"/>
            <a:ext cx="14141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Output  (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1986" y="3642104"/>
            <a:ext cx="151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(second)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 rot="16200000">
            <a:off x="2041536" y="2151481"/>
            <a:ext cx="13612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Output (</a:t>
            </a:r>
            <a:r>
              <a:rPr kumimoji="1" lang="en-US" altLang="ja-JP" dirty="0" err="1"/>
              <a:t>μm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542015" y="2670050"/>
            <a:ext cx="20581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Reverse motion test</a:t>
            </a:r>
            <a:endParaRPr kumimoji="1" lang="ja-JP" alt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911374"/>
            <a:ext cx="1999907" cy="278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7333823" y="0"/>
            <a:ext cx="190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Segment Technics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998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159125"/>
            <a:ext cx="9144000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4" descr="90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504825"/>
            <a:ext cx="28797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8382000" y="0"/>
            <a:ext cx="714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000" tIns="0" rIns="72000" bIns="0"/>
          <a:lstStyle>
            <a:lvl1pPr defTabSz="449263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solidFill>
                  <a:schemeClr val="bg1"/>
                </a:solidFill>
                <a:latin typeface="MS UI Gothic" pitchFamily="50" charset="-128"/>
                <a:ea typeface="MS UI Gothic" pitchFamily="50" charset="-128"/>
              </a:rPr>
              <a:t>11/13</a:t>
            </a: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914400" y="3606800"/>
            <a:ext cx="8086725" cy="6096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900488" y="5545138"/>
            <a:ext cx="3479824" cy="58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6990" rIns="90170" bIns="4699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3200" dirty="0">
                <a:solidFill>
                  <a:srgbClr val="FF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Feedback </a:t>
            </a:r>
            <a:r>
              <a:rPr lang="ja-JP" altLang="en-US" sz="3200" dirty="0">
                <a:solidFill>
                  <a:srgbClr val="FF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OFF</a:t>
            </a:r>
            <a:endParaRPr lang="ja-JP" altLang="en-US" sz="2600" dirty="0">
              <a:solidFill>
                <a:srgbClr val="FF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5371" name="AutoShape 11"/>
          <p:cNvSpPr>
            <a:spLocks noChangeArrowheads="1"/>
          </p:cNvSpPr>
          <p:nvPr/>
        </p:nvSpPr>
        <p:spPr bwMode="auto">
          <a:xfrm rot="-2700000">
            <a:off x="7947025" y="825500"/>
            <a:ext cx="431800" cy="431800"/>
          </a:xfrm>
          <a:prstGeom prst="leftArrow">
            <a:avLst>
              <a:gd name="adj1" fmla="val 40593"/>
              <a:gd name="adj2" fmla="val 51324"/>
            </a:avLst>
          </a:prstGeom>
          <a:solidFill>
            <a:srgbClr val="FF0000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/>
              <a:t>Actuator</a:t>
            </a:r>
            <a:endParaRPr lang="ja-JP" altLang="en-US" dirty="0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059833" y="2946400"/>
            <a:ext cx="3600400" cy="58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6990" rIns="90170" bIns="4699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3200" dirty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Feedback </a:t>
            </a:r>
            <a:r>
              <a:rPr lang="ja-JP" altLang="en-US" sz="3200" dirty="0">
                <a:solidFill>
                  <a:srgbClr val="0000CC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  <a:sym typeface="Sitka Subheading" charset="0"/>
              </a:rPr>
              <a:t>ON</a:t>
            </a:r>
            <a:endParaRPr lang="ja-JP" altLang="en-US" sz="2600" dirty="0">
              <a:solidFill>
                <a:srgbClr val="0000CC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588" y="1988840"/>
            <a:ext cx="6802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Put </a:t>
            </a:r>
            <a:r>
              <a:rPr lang="en-US" altLang="ja-JP" sz="3200" dirty="0"/>
              <a:t>a load</a:t>
            </a:r>
            <a:r>
              <a:rPr kumimoji="1" lang="en-US" altLang="ja-JP" sz="3200" dirty="0"/>
              <a:t> on and off the segment</a:t>
            </a:r>
            <a:endParaRPr kumimoji="1" lang="ja-JP" altLang="en-US" sz="32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02747" y="6515668"/>
            <a:ext cx="151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Time (second)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 rot="16200000">
            <a:off x="-774841" y="4627723"/>
            <a:ext cx="19650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Displacement (nm)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33823" y="0"/>
            <a:ext cx="190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Segment Technics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9046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22522-6CE3-4165-A37C-4468A73B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SHWFS</a:t>
            </a:r>
            <a:r>
              <a:rPr lang="ja-JP" altLang="en-US" sz="3200" dirty="0"/>
              <a:t>（</a:t>
            </a:r>
            <a:r>
              <a:rPr lang="en-US" altLang="ja-JP" sz="3200" dirty="0"/>
              <a:t>Shack Hartmann Wavefront Sensor</a:t>
            </a:r>
            <a:r>
              <a:rPr lang="ja-JP" altLang="en-US" sz="3200" dirty="0"/>
              <a:t>）</a:t>
            </a:r>
            <a:br>
              <a:rPr lang="en-US" altLang="ja-JP" sz="3200" dirty="0"/>
            </a:br>
            <a:r>
              <a:rPr lang="en-US" altLang="ja-JP" sz="3200" dirty="0"/>
              <a:t>Detecting the segment attitude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71E4250-4A81-43D9-AF40-BAC652FB1912}"/>
              </a:ext>
            </a:extLst>
          </p:cNvPr>
          <p:cNvGrpSpPr/>
          <p:nvPr/>
        </p:nvGrpSpPr>
        <p:grpSpPr>
          <a:xfrm>
            <a:off x="0" y="3213773"/>
            <a:ext cx="9144000" cy="3644227"/>
            <a:chOff x="0" y="2129400"/>
            <a:chExt cx="9144000" cy="3644227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EBFD4C5D-F429-44C2-BFA8-D46C77C1A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29400"/>
              <a:ext cx="9144000" cy="3644227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E4DAFD8-3AEE-4E75-B0B8-AE6DB4DBB382}"/>
                </a:ext>
              </a:extLst>
            </p:cNvPr>
            <p:cNvSpPr/>
            <p:nvPr/>
          </p:nvSpPr>
          <p:spPr>
            <a:xfrm>
              <a:off x="4642338" y="3647552"/>
              <a:ext cx="4501662" cy="522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SHWFS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844269A-161D-4729-A53F-C47EC6B374A6}"/>
                </a:ext>
              </a:extLst>
            </p:cNvPr>
            <p:cNvSpPr/>
            <p:nvPr/>
          </p:nvSpPr>
          <p:spPr>
            <a:xfrm>
              <a:off x="2577339" y="540429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望遠鏡焦点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237C831B-3D17-4EBB-89BD-DD40313B22A4}"/>
                </a:ext>
              </a:extLst>
            </p:cNvPr>
            <p:cNvSpPr/>
            <p:nvPr/>
          </p:nvSpPr>
          <p:spPr>
            <a:xfrm>
              <a:off x="1508760" y="2461260"/>
              <a:ext cx="2118360" cy="430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/>
                <a:t>ｖ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E75B522-051D-4358-852C-CB14303575FE}"/>
                </a:ext>
              </a:extLst>
            </p:cNvPr>
            <p:cNvSpPr/>
            <p:nvPr/>
          </p:nvSpPr>
          <p:spPr>
            <a:xfrm>
              <a:off x="5410200" y="4815839"/>
              <a:ext cx="746760" cy="588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/>
                <a:t>ｖ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D433B88-8B3E-4009-8415-7815E386B1CF}"/>
                </a:ext>
              </a:extLst>
            </p:cNvPr>
            <p:cNvSpPr/>
            <p:nvPr/>
          </p:nvSpPr>
          <p:spPr>
            <a:xfrm>
              <a:off x="8054340" y="4521611"/>
              <a:ext cx="746760" cy="675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/>
                <a:t>ｖ</a:t>
              </a:r>
            </a:p>
          </p:txBody>
        </p:sp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2F7EEB5-45E8-4EB1-B9BF-8DC3DF3E92B9}"/>
              </a:ext>
            </a:extLst>
          </p:cNvPr>
          <p:cNvSpPr/>
          <p:nvPr/>
        </p:nvSpPr>
        <p:spPr>
          <a:xfrm>
            <a:off x="5984729" y="4292714"/>
            <a:ext cx="2563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Spot image of the SHWFS</a:t>
            </a:r>
            <a:endParaRPr lang="ja-JP" altLang="en-US" dirty="0"/>
          </a:p>
        </p:txBody>
      </p:sp>
      <p:pic>
        <p:nvPicPr>
          <p:cNvPr id="14" name="図の枠 4" descr="SH画面">
            <a:extLst>
              <a:ext uri="{FF2B5EF4-FFF2-40B4-BE49-F238E27FC236}">
                <a16:creationId xmlns:a16="http://schemas.microsoft.com/office/drawing/2014/main" id="{1E73FBC2-938E-4133-B7E4-B7EE83CCB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t="17402" r="40654" b="9465"/>
          <a:stretch/>
        </p:blipFill>
        <p:spPr bwMode="auto">
          <a:xfrm>
            <a:off x="5731496" y="1486462"/>
            <a:ext cx="3069604" cy="27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グラフィックス 14" descr="しゃがむ">
            <a:extLst>
              <a:ext uri="{FF2B5EF4-FFF2-40B4-BE49-F238E27FC236}">
                <a16:creationId xmlns:a16="http://schemas.microsoft.com/office/drawing/2014/main" id="{8DF31DD9-1DB7-492B-AE30-F70B9F712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8150" y="149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4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B0961DD-E137-4576-8794-18099161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37" y="3226412"/>
            <a:ext cx="4724450" cy="31737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EA755F8-3F81-4FA3-B667-94A4DF172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77" b="58234"/>
          <a:stretch/>
        </p:blipFill>
        <p:spPr bwMode="auto">
          <a:xfrm>
            <a:off x="3274037" y="1479673"/>
            <a:ext cx="1971203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80E594-75D6-4F4B-A9FC-1EB40036EF79}"/>
              </a:ext>
            </a:extLst>
          </p:cNvPr>
          <p:cNvSpPr/>
          <p:nvPr/>
        </p:nvSpPr>
        <p:spPr>
          <a:xfrm>
            <a:off x="4671641" y="6338224"/>
            <a:ext cx="1368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SHWFS</a:t>
            </a:r>
            <a:endParaRPr lang="ja-JP" altLang="en-US" sz="3200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F435C38-38B6-4380-9828-BF0371045B8E}"/>
              </a:ext>
            </a:extLst>
          </p:cNvPr>
          <p:cNvSpPr/>
          <p:nvPr/>
        </p:nvSpPr>
        <p:spPr>
          <a:xfrm>
            <a:off x="5104562" y="1417272"/>
            <a:ext cx="251209" cy="1387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7A1A733-537A-4337-A6D1-BEFF7AC61D17}"/>
              </a:ext>
            </a:extLst>
          </p:cNvPr>
          <p:cNvCxnSpPr>
            <a:cxnSpLocks/>
            <a:stCxn id="8" idx="7"/>
          </p:cNvCxnSpPr>
          <p:nvPr/>
        </p:nvCxnSpPr>
        <p:spPr>
          <a:xfrm>
            <a:off x="5318982" y="1620535"/>
            <a:ext cx="1051673" cy="519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5131EDB-80FC-4A24-9EC7-586EAFE25B42}"/>
              </a:ext>
            </a:extLst>
          </p:cNvPr>
          <p:cNvCxnSpPr>
            <a:cxnSpLocks/>
            <a:stCxn id="8" idx="5"/>
          </p:cNvCxnSpPr>
          <p:nvPr/>
        </p:nvCxnSpPr>
        <p:spPr>
          <a:xfrm flipV="1">
            <a:off x="5318982" y="2140298"/>
            <a:ext cx="1051673" cy="461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楕円 15">
            <a:extLst>
              <a:ext uri="{FF2B5EF4-FFF2-40B4-BE49-F238E27FC236}">
                <a16:creationId xmlns:a16="http://schemas.microsoft.com/office/drawing/2014/main" id="{99AC1C5A-C82D-4D9B-A9A0-4678509898C2}"/>
              </a:ext>
            </a:extLst>
          </p:cNvPr>
          <p:cNvSpPr/>
          <p:nvPr/>
        </p:nvSpPr>
        <p:spPr>
          <a:xfrm>
            <a:off x="6210859" y="2025685"/>
            <a:ext cx="233538" cy="2335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26455FF-601F-4185-9F8F-16E6DA23F463}"/>
              </a:ext>
            </a:extLst>
          </p:cNvPr>
          <p:cNvCxnSpPr/>
          <p:nvPr/>
        </p:nvCxnSpPr>
        <p:spPr>
          <a:xfrm flipV="1">
            <a:off x="6327628" y="1479673"/>
            <a:ext cx="0" cy="13255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CC73995-5686-4D43-9612-481E7CC2AD75}"/>
              </a:ext>
            </a:extLst>
          </p:cNvPr>
          <p:cNvSpPr/>
          <p:nvPr/>
        </p:nvSpPr>
        <p:spPr>
          <a:xfrm>
            <a:off x="6806708" y="1518903"/>
            <a:ext cx="1184701" cy="11847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CFE86C79-9253-4BCB-9C14-5DD2F531A2BF}"/>
              </a:ext>
            </a:extLst>
          </p:cNvPr>
          <p:cNvSpPr/>
          <p:nvPr/>
        </p:nvSpPr>
        <p:spPr>
          <a:xfrm>
            <a:off x="7272026" y="2023529"/>
            <a:ext cx="233538" cy="2335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8EAF2788-67AE-4709-A1D5-215ED2487EFF}"/>
              </a:ext>
            </a:extLst>
          </p:cNvPr>
          <p:cNvSpPr/>
          <p:nvPr/>
        </p:nvSpPr>
        <p:spPr>
          <a:xfrm>
            <a:off x="3256615" y="1441284"/>
            <a:ext cx="251209" cy="1387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E686BE0-8E36-4375-AAAA-B2EBA6E3ED21}"/>
              </a:ext>
            </a:extLst>
          </p:cNvPr>
          <p:cNvCxnSpPr>
            <a:cxnSpLocks/>
          </p:cNvCxnSpPr>
          <p:nvPr/>
        </p:nvCxnSpPr>
        <p:spPr>
          <a:xfrm>
            <a:off x="157326" y="1219057"/>
            <a:ext cx="3116711" cy="1435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3720A11-0CB0-476C-B458-8E29C6369A01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35013" y="1644547"/>
            <a:ext cx="3158391" cy="1406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156FF4E-F4CC-4E61-9D2B-46EC62910253}"/>
              </a:ext>
            </a:extLst>
          </p:cNvPr>
          <p:cNvSpPr/>
          <p:nvPr/>
        </p:nvSpPr>
        <p:spPr>
          <a:xfrm>
            <a:off x="2872914" y="3612538"/>
            <a:ext cx="15694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ja-JP" sz="1600" b="1" dirty="0"/>
              <a:t>Ideal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wave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front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E280646-098E-439C-AC99-C76B67D4523E}"/>
              </a:ext>
            </a:extLst>
          </p:cNvPr>
          <p:cNvSpPr/>
          <p:nvPr/>
        </p:nvSpPr>
        <p:spPr>
          <a:xfrm>
            <a:off x="2386882" y="5361694"/>
            <a:ext cx="1990673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ja-JP" sz="1600" b="1" dirty="0"/>
              <a:t>Distorted wave front </a:t>
            </a:r>
          </a:p>
          <a:p>
            <a:r>
              <a:rPr lang="en-US" altLang="ja-JP" sz="1600" b="1" dirty="0"/>
              <a:t>with miss-aligned </a:t>
            </a:r>
          </a:p>
          <a:p>
            <a:r>
              <a:rPr lang="en-US" altLang="ja-JP" sz="1600" b="1" dirty="0"/>
              <a:t>segments</a:t>
            </a:r>
            <a:endParaRPr lang="ja-JP" altLang="en-US" sz="1600" b="1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7170A70-35FE-4868-99EF-8C306B8FC33F}"/>
              </a:ext>
            </a:extLst>
          </p:cNvPr>
          <p:cNvSpPr/>
          <p:nvPr/>
        </p:nvSpPr>
        <p:spPr>
          <a:xfrm>
            <a:off x="3581023" y="1896858"/>
            <a:ext cx="151977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ja-JP" sz="1600" b="1" dirty="0"/>
              <a:t>Idea wave front</a:t>
            </a:r>
            <a:endParaRPr lang="ja-JP" altLang="en-US" sz="1600" b="1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7FCB842-284B-47EA-B376-9AC21DC42892}"/>
              </a:ext>
            </a:extLst>
          </p:cNvPr>
          <p:cNvSpPr/>
          <p:nvPr/>
        </p:nvSpPr>
        <p:spPr>
          <a:xfrm>
            <a:off x="1535910" y="2459916"/>
            <a:ext cx="1177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Telescope </a:t>
            </a:r>
          </a:p>
          <a:p>
            <a:r>
              <a:rPr lang="en-US" altLang="ja-JP" dirty="0"/>
              <a:t>focal point</a:t>
            </a:r>
            <a:endParaRPr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F1DA263-FC8E-42B7-99E5-C561D8C5D5B4}"/>
              </a:ext>
            </a:extLst>
          </p:cNvPr>
          <p:cNvSpPr/>
          <p:nvPr/>
        </p:nvSpPr>
        <p:spPr>
          <a:xfrm>
            <a:off x="4880927" y="4551486"/>
            <a:ext cx="755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MLA</a:t>
            </a:r>
            <a:endParaRPr lang="ja-JP" altLang="en-US" sz="32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BA13DCC-4E9B-4343-9C8E-BFC71B97A384}"/>
              </a:ext>
            </a:extLst>
          </p:cNvPr>
          <p:cNvSpPr/>
          <p:nvPr/>
        </p:nvSpPr>
        <p:spPr>
          <a:xfrm>
            <a:off x="6520543" y="4397802"/>
            <a:ext cx="24520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sz="1600" b="1" dirty="0"/>
              <a:t>Positions of the spot indicates the wave front inclination</a:t>
            </a:r>
            <a:endParaRPr lang="ja-JP" altLang="en-US" sz="1600" b="1" dirty="0"/>
          </a:p>
        </p:txBody>
      </p:sp>
      <p:pic>
        <p:nvPicPr>
          <p:cNvPr id="24" name="グラフィックス 23" descr="しゃがむ">
            <a:extLst>
              <a:ext uri="{FF2B5EF4-FFF2-40B4-BE49-F238E27FC236}">
                <a16:creationId xmlns:a16="http://schemas.microsoft.com/office/drawing/2014/main" id="{927A407C-5071-45EA-8398-F39752BCF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149683"/>
            <a:ext cx="914400" cy="914400"/>
          </a:xfrm>
          <a:prstGeom prst="rect">
            <a:avLst/>
          </a:prstGeom>
        </p:spPr>
      </p:pic>
      <p:sp>
        <p:nvSpPr>
          <p:cNvPr id="26" name="タイトル 1">
            <a:extLst>
              <a:ext uri="{FF2B5EF4-FFF2-40B4-BE49-F238E27FC236}">
                <a16:creationId xmlns:a16="http://schemas.microsoft.com/office/drawing/2014/main" id="{C229E956-FF32-40BB-8C3A-2E9AE09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ja-JP" dirty="0"/>
              <a:t>SHWFS</a:t>
            </a:r>
            <a:r>
              <a:rPr lang="ja-JP" altLang="en-US" sz="3200" dirty="0"/>
              <a:t>（</a:t>
            </a:r>
            <a:r>
              <a:rPr lang="en-US" altLang="ja-JP" sz="3200" dirty="0"/>
              <a:t>Shack Hartmann Wavefront Sensor</a:t>
            </a:r>
            <a:r>
              <a:rPr lang="ja-JP" altLang="en-US" sz="3200" dirty="0"/>
              <a:t>）</a:t>
            </a:r>
            <a:br>
              <a:rPr lang="en-US" altLang="ja-JP" sz="3200" dirty="0"/>
            </a:br>
            <a:r>
              <a:rPr lang="en-US" altLang="ja-JP" sz="3200" dirty="0"/>
              <a:t>detection the segment attitude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91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Why</a:t>
            </a:r>
            <a:r>
              <a:rPr lang="ja-JP" altLang="en-US" dirty="0"/>
              <a:t> </a:t>
            </a:r>
            <a:r>
              <a:rPr lang="en-US" altLang="ja-JP" dirty="0"/>
              <a:t>Okayama</a:t>
            </a:r>
            <a:br>
              <a:rPr lang="en-US" altLang="ja-JP" sz="3600" dirty="0"/>
            </a:b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00201"/>
            <a:ext cx="8640959" cy="251226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/>
              <a:t>Clear night = 50%</a:t>
            </a:r>
          </a:p>
          <a:p>
            <a:r>
              <a:rPr lang="en-US" altLang="ja-JP" dirty="0"/>
              <a:t>Seeing :1.1”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4 hour drive from Kyoto to Okayama</a:t>
            </a:r>
          </a:p>
          <a:p>
            <a:r>
              <a:rPr kumimoji="1" lang="en-US" altLang="ja-JP" dirty="0"/>
              <a:t>High accessibility </a:t>
            </a:r>
            <a:r>
              <a:rPr lang="en-US" altLang="ja-JP" dirty="0"/>
              <a:t>lead</a:t>
            </a:r>
            <a:r>
              <a:rPr kumimoji="1" lang="en-US" altLang="ja-JP" dirty="0"/>
              <a:t>s chances </a:t>
            </a:r>
            <a:r>
              <a:rPr lang="en-US" altLang="ja-JP" dirty="0"/>
              <a:t>for</a:t>
            </a:r>
            <a:endParaRPr kumimoji="1" lang="en-US" altLang="ja-JP" dirty="0"/>
          </a:p>
          <a:p>
            <a:pPr lvl="1"/>
            <a:r>
              <a:rPr lang="en-US" altLang="ja-JP" dirty="0"/>
              <a:t>Young astronomers</a:t>
            </a:r>
          </a:p>
          <a:p>
            <a:pPr lvl="1"/>
            <a:r>
              <a:rPr kumimoji="1" lang="en-US" altLang="ja-JP" dirty="0"/>
              <a:t>Engineering  development and challenging science</a:t>
            </a:r>
          </a:p>
        </p:txBody>
      </p:sp>
      <p:grpSp>
        <p:nvGrpSpPr>
          <p:cNvPr id="9" name="グループ化 8"/>
          <p:cNvGrpSpPr/>
          <p:nvPr/>
        </p:nvGrpSpPr>
        <p:grpSpPr>
          <a:xfrm>
            <a:off x="6300192" y="3727956"/>
            <a:ext cx="2843808" cy="3157109"/>
            <a:chOff x="4648762" y="1894590"/>
            <a:chExt cx="4495238" cy="4990476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762" y="1894590"/>
              <a:ext cx="4495238" cy="4990476"/>
            </a:xfrm>
            <a:prstGeom prst="rect">
              <a:avLst/>
            </a:prstGeom>
          </p:spPr>
        </p:pic>
        <p:cxnSp>
          <p:nvCxnSpPr>
            <p:cNvPr id="16" name="直線矢印コネクタ 15"/>
            <p:cNvCxnSpPr/>
            <p:nvPr/>
          </p:nvCxnSpPr>
          <p:spPr>
            <a:xfrm flipH="1">
              <a:off x="5940152" y="5390815"/>
              <a:ext cx="501693" cy="544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正方形/長方形 3"/>
          <p:cNvSpPr/>
          <p:nvPr/>
        </p:nvSpPr>
        <p:spPr>
          <a:xfrm>
            <a:off x="1403648" y="5371292"/>
            <a:ext cx="43904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/>
              <a:t>Backyard Telescope!</a:t>
            </a:r>
            <a:endParaRPr lang="ja-JP" altLang="en-US" sz="4000" dirty="0"/>
          </a:p>
        </p:txBody>
      </p:sp>
      <p:pic>
        <p:nvPicPr>
          <p:cNvPr id="8" name="Picture 2" descr="C:\Users\mikio\Desktop\aerial_photo_2007-s.jpg">
            <a:extLst>
              <a:ext uri="{FF2B5EF4-FFF2-40B4-BE49-F238E27FC236}">
                <a16:creationId xmlns:a16="http://schemas.microsoft.com/office/drawing/2014/main" id="{3BB5A735-C437-44D3-8F92-68922541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454" y="473317"/>
            <a:ext cx="3866546" cy="27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C580A7-8694-477B-8146-9707778A9426}"/>
              </a:ext>
            </a:extLst>
          </p:cNvPr>
          <p:cNvSpPr/>
          <p:nvPr/>
        </p:nvSpPr>
        <p:spPr>
          <a:xfrm>
            <a:off x="5437613" y="3195914"/>
            <a:ext cx="3546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Okayama Astrophysical Observatory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F6A839-F414-4536-A66A-B56CF1182458}"/>
              </a:ext>
            </a:extLst>
          </p:cNvPr>
          <p:cNvSpPr/>
          <p:nvPr/>
        </p:nvSpPr>
        <p:spPr>
          <a:xfrm>
            <a:off x="7315316" y="1465283"/>
            <a:ext cx="16694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/>
              <a:t>1.8m telescope </a:t>
            </a:r>
            <a:endParaRPr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EC783B5-A16E-4D83-A504-0AE25AF25356}"/>
              </a:ext>
            </a:extLst>
          </p:cNvPr>
          <p:cNvSpPr/>
          <p:nvPr/>
        </p:nvSpPr>
        <p:spPr>
          <a:xfrm>
            <a:off x="5437613" y="2759123"/>
            <a:ext cx="12722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ja-JP" dirty="0" err="1"/>
              <a:t>Seimei</a:t>
            </a:r>
            <a:r>
              <a:rPr lang="en-US" altLang="ja-JP" dirty="0"/>
              <a:t> site.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2414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720BD-0BFE-4BB4-A76A-706F67A5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鏡のゆがみを検出</a:t>
            </a:r>
          </a:p>
        </p:txBody>
      </p:sp>
      <p:pic>
        <p:nvPicPr>
          <p:cNvPr id="4" name="図の枠 1" descr="sh_multi">
            <a:extLst>
              <a:ext uri="{FF2B5EF4-FFF2-40B4-BE49-F238E27FC236}">
                <a16:creationId xmlns:a16="http://schemas.microsoft.com/office/drawing/2014/main" id="{D5DEDD6E-5781-4545-AF2D-B49BED813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4526" r="13463" b="2096"/>
          <a:stretch/>
        </p:blipFill>
        <p:spPr bwMode="auto">
          <a:xfrm>
            <a:off x="4786971" y="1872343"/>
            <a:ext cx="4128429" cy="402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の枠 4" descr="SH画面">
            <a:extLst>
              <a:ext uri="{FF2B5EF4-FFF2-40B4-BE49-F238E27FC236}">
                <a16:creationId xmlns:a16="http://schemas.microsoft.com/office/drawing/2014/main" id="{4738EC1B-FAE2-43F3-AE29-2B72E73C8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t="17402" r="40654" b="9465"/>
          <a:stretch/>
        </p:blipFill>
        <p:spPr bwMode="auto">
          <a:xfrm>
            <a:off x="228600" y="1872342"/>
            <a:ext cx="4452256" cy="402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885F0-470E-43F1-A3D3-15CF5AE611E7}"/>
              </a:ext>
            </a:extLst>
          </p:cNvPr>
          <p:cNvSpPr txBox="1"/>
          <p:nvPr/>
        </p:nvSpPr>
        <p:spPr>
          <a:xfrm>
            <a:off x="1143000" y="6063343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姿勢を検出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3676BF-FBD5-4EB1-8771-1BAAB6C86510}"/>
              </a:ext>
            </a:extLst>
          </p:cNvPr>
          <p:cNvSpPr txBox="1"/>
          <p:nvPr/>
        </p:nvSpPr>
        <p:spPr>
          <a:xfrm>
            <a:off x="5762585" y="6063342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歪みを検出</a:t>
            </a:r>
          </a:p>
        </p:txBody>
      </p:sp>
      <p:pic>
        <p:nvPicPr>
          <p:cNvPr id="8" name="グラフィックス 7" descr="しゃがむ">
            <a:extLst>
              <a:ext uri="{FF2B5EF4-FFF2-40B4-BE49-F238E27FC236}">
                <a16:creationId xmlns:a16="http://schemas.microsoft.com/office/drawing/2014/main" id="{D01F2081-825F-46CE-99A8-90294CFB0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8150" y="149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9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図の枠 2" descr="M1">
            <a:extLst>
              <a:ext uri="{FF2B5EF4-FFF2-40B4-BE49-F238E27FC236}">
                <a16:creationId xmlns:a16="http://schemas.microsoft.com/office/drawing/2014/main" id="{912F410E-5704-46DD-A40F-8E4BCBC3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3" y="635000"/>
            <a:ext cx="5049837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図の枠 4" descr="M2_">
            <a:extLst>
              <a:ext uri="{FF2B5EF4-FFF2-40B4-BE49-F238E27FC236}">
                <a16:creationId xmlns:a16="http://schemas.microsoft.com/office/drawing/2014/main" id="{2E3D083B-3FD8-4B71-BBB3-A9238450D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3924300"/>
            <a:ext cx="38417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itle 4104">
            <a:extLst>
              <a:ext uri="{FF2B5EF4-FFF2-40B4-BE49-F238E27FC236}">
                <a16:creationId xmlns:a16="http://schemas.microsoft.com/office/drawing/2014/main" id="{1D766D2F-7CB8-40A0-8ABB-F47CD7D049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539750"/>
          </a:xfrm>
          <a:solidFill>
            <a:srgbClr val="3333FF"/>
          </a:solidFill>
        </p:spPr>
        <p:txBody>
          <a:bodyPr lIns="90170" tIns="46990" rIns="90170" bIns="46990" anchor="ctr"/>
          <a:lstStyle/>
          <a:p>
            <a:pPr eaLnBrk="1" hangingPunct="1"/>
            <a:r>
              <a:rPr lang="en-US" altLang="ja-JP" sz="3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Installing the segments</a:t>
            </a:r>
            <a:endParaRPr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485" name="TextBox 4105">
            <a:extLst>
              <a:ext uri="{FF2B5EF4-FFF2-40B4-BE49-F238E27FC236}">
                <a16:creationId xmlns:a16="http://schemas.microsoft.com/office/drawing/2014/main" id="{E2AA4F21-70AB-41DE-92BB-41000C25C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0"/>
            <a:ext cx="714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/>
          <a:lstStyle>
            <a:lvl1pPr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lang="zh-CN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</a:t>
            </a:r>
            <a:r>
              <a:rPr lang="en-US" altLang="zh-CN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lang="en-US" altLang="zh-CN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486" name="四角形 4098">
            <a:extLst>
              <a:ext uri="{FF2B5EF4-FFF2-40B4-BE49-F238E27FC236}">
                <a16:creationId xmlns:a16="http://schemas.microsoft.com/office/drawing/2014/main" id="{9F5764B3-11BB-485C-88AD-2EE89EFE18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88" y="539750"/>
            <a:ext cx="9147175" cy="71438"/>
          </a:xfrm>
          <a:prstGeom prst="rect">
            <a:avLst/>
          </a:prstGeom>
          <a:gradFill rotWithShape="0">
            <a:gsLst>
              <a:gs pos="0">
                <a:schemeClr val="bg2">
                  <a:alpha val="50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pic>
        <p:nvPicPr>
          <p:cNvPr id="20487" name="図の枠 5" descr="M3_">
            <a:extLst>
              <a:ext uri="{FF2B5EF4-FFF2-40B4-BE49-F238E27FC236}">
                <a16:creationId xmlns:a16="http://schemas.microsoft.com/office/drawing/2014/main" id="{C95F1261-8DEE-46F5-B22B-5AF025334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3922713"/>
            <a:ext cx="38401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8" name="グループ化 7">
            <a:extLst>
              <a:ext uri="{FF2B5EF4-FFF2-40B4-BE49-F238E27FC236}">
                <a16:creationId xmlns:a16="http://schemas.microsoft.com/office/drawing/2014/main" id="{1A85D990-721E-41B4-AC39-E2865EAB2FF2}"/>
              </a:ext>
            </a:extLst>
          </p:cNvPr>
          <p:cNvGrpSpPr>
            <a:grpSpLocks/>
          </p:cNvGrpSpPr>
          <p:nvPr/>
        </p:nvGrpSpPr>
        <p:grpSpPr bwMode="auto">
          <a:xfrm>
            <a:off x="3673475" y="639763"/>
            <a:ext cx="1076325" cy="619125"/>
            <a:chOff x="3869" y="1991"/>
            <a:chExt cx="1694" cy="975"/>
          </a:xfrm>
        </p:grpSpPr>
        <p:sp>
          <p:nvSpPr>
            <p:cNvPr id="7179" name="TextBox 1">
              <a:extLst>
                <a:ext uri="{FF2B5EF4-FFF2-40B4-BE49-F238E27FC236}">
                  <a16:creationId xmlns:a16="http://schemas.microsoft.com/office/drawing/2014/main" id="{E5934EEC-3E40-4CAB-8B77-EF55A1B00074}"/>
                </a:ext>
              </a:extLst>
            </p:cNvPr>
            <p:cNvSpPr txBox="1"/>
            <p:nvPr/>
          </p:nvSpPr>
          <p:spPr>
            <a:xfrm>
              <a:off x="3869" y="1994"/>
              <a:ext cx="1692" cy="9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1" fontAlgn="ctr" hangingPunct="1">
                <a:lnSpc>
                  <a:spcPct val="115000"/>
                </a:lnSpc>
                <a:spcAft>
                  <a:spcPts val="1200"/>
                </a:spcAft>
                <a:buFont typeface="Arial" panose="020B0604020202020204" pitchFamily="34" charset="0"/>
                <a:buNone/>
                <a:defRPr/>
              </a:pPr>
              <a:r>
                <a:rPr lang="ja-JP" altLang="en-US" sz="3000" noProof="1">
                  <a:ln w="38100" cap="rnd" cmpd="sng">
                    <a:solidFill>
                      <a:schemeClr val="accent3"/>
                    </a:solidFill>
                    <a:prstDash val="solid"/>
                  </a:ln>
                  <a:effectLst>
                    <a:glow>
                      <a:schemeClr val="accent1">
                        <a:alpha val="40000"/>
                      </a:schemeClr>
                    </a:glow>
                  </a:effectLst>
                  <a:latin typeface="Meiryo UI" panose="020B0604030504040204" charset="-128"/>
                  <a:ea typeface="Meiryo UI" panose="020B0604030504040204" charset="-128"/>
                  <a:cs typeface="+mn-ea"/>
                  <a:sym typeface="Arial" panose="020B0604020202020204" pitchFamily="34" charset="0"/>
                </a:rPr>
                <a:t>主鏡</a:t>
              </a:r>
              <a:endParaRPr lang="ja-JP" altLang="en-US" sz="3000" noProof="1">
                <a:ln w="38100" cap="rnd" cmpd="sng">
                  <a:solidFill>
                    <a:schemeClr val="accent3"/>
                  </a:solidFill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Meiryo UI" panose="020B0604030504040204" charset="-128"/>
                <a:ea typeface="Meiryo UI" panose="020B0604030504040204" charset="-128"/>
                <a:sym typeface="Arial" panose="020B0604020202020204" pitchFamily="34" charset="0"/>
              </a:endParaRP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E1DB6D15-A106-4680-A559-824D3CA58716}"/>
                </a:ext>
              </a:extLst>
            </p:cNvPr>
            <p:cNvSpPr txBox="1"/>
            <p:nvPr/>
          </p:nvSpPr>
          <p:spPr>
            <a:xfrm>
              <a:off x="3871" y="1991"/>
              <a:ext cx="1692" cy="9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1" fontAlgn="ctr" hangingPunct="1">
                <a:lnSpc>
                  <a:spcPct val="115000"/>
                </a:lnSpc>
                <a:spcAft>
                  <a:spcPts val="1200"/>
                </a:spcAft>
                <a:buFont typeface="Arial" panose="020B0604020202020204" pitchFamily="34" charset="0"/>
                <a:buNone/>
                <a:defRPr/>
              </a:pPr>
              <a:r>
                <a:rPr lang="ja-JP" altLang="en-US" sz="3000" noProof="1">
                  <a:ln w="38100" cap="rnd" cmpd="sng">
                    <a:noFill/>
                    <a:prstDash val="solid"/>
                  </a:ln>
                  <a:effectLst>
                    <a:glow>
                      <a:schemeClr val="accent1">
                        <a:alpha val="40000"/>
                      </a:schemeClr>
                    </a:glow>
                  </a:effectLst>
                  <a:latin typeface="Meiryo UI" panose="020B0604030504040204" charset="-128"/>
                  <a:ea typeface="Meiryo UI" panose="020B0604030504040204" charset="-128"/>
                  <a:cs typeface="+mn-ea"/>
                  <a:sym typeface="Arial" panose="020B0604020202020204" pitchFamily="34" charset="0"/>
                </a:rPr>
                <a:t>主鏡</a:t>
              </a:r>
              <a:endParaRPr lang="ja-JP" altLang="en-US" sz="3000" noProof="1">
                <a:ln w="38100" cap="rnd" cmpd="sng">
                  <a:noFill/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Meiryo UI" panose="020B0604030504040204" charset="-128"/>
                <a:ea typeface="Meiryo UI" panose="020B0604030504040204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20489" name="グループ化 14">
            <a:extLst>
              <a:ext uri="{FF2B5EF4-FFF2-40B4-BE49-F238E27FC236}">
                <a16:creationId xmlns:a16="http://schemas.microsoft.com/office/drawing/2014/main" id="{EE1510E1-404A-451E-B0FD-DCC6388D59B2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014788"/>
            <a:ext cx="1074738" cy="619125"/>
            <a:chOff x="7831" y="2913"/>
            <a:chExt cx="1694" cy="975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E272C6C-A078-40DA-A8CE-6BF56B8FA413}"/>
                </a:ext>
              </a:extLst>
            </p:cNvPr>
            <p:cNvSpPr txBox="1"/>
            <p:nvPr/>
          </p:nvSpPr>
          <p:spPr>
            <a:xfrm>
              <a:off x="7831" y="2916"/>
              <a:ext cx="1692" cy="9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1" fontAlgn="ctr" hangingPunct="1">
                <a:lnSpc>
                  <a:spcPct val="115000"/>
                </a:lnSpc>
                <a:spcAft>
                  <a:spcPts val="1200"/>
                </a:spcAft>
                <a:buFont typeface="Arial" panose="020B0604020202020204" pitchFamily="34" charset="0"/>
                <a:buNone/>
                <a:defRPr/>
              </a:pPr>
              <a:r>
                <a:rPr lang="ja-JP" altLang="en-US" sz="3000" noProof="1">
                  <a:ln w="38100" cap="rnd" cmpd="sng">
                    <a:solidFill>
                      <a:schemeClr val="accent3"/>
                    </a:solidFill>
                    <a:prstDash val="solid"/>
                  </a:ln>
                  <a:effectLst>
                    <a:glow>
                      <a:schemeClr val="accent1">
                        <a:alpha val="40000"/>
                      </a:schemeClr>
                    </a:glow>
                  </a:effectLst>
                  <a:latin typeface="Meiryo UI" panose="020B0604030504040204" charset="-128"/>
                  <a:ea typeface="Meiryo UI" panose="020B0604030504040204" charset="-128"/>
                  <a:cs typeface="+mn-ea"/>
                  <a:sym typeface="Arial" panose="020B0604020202020204" pitchFamily="34" charset="0"/>
                </a:rPr>
                <a:t>副鏡</a:t>
              </a:r>
              <a:endParaRPr lang="ja-JP" altLang="en-US" sz="3000" noProof="1">
                <a:ln w="38100" cap="rnd" cmpd="sng">
                  <a:solidFill>
                    <a:schemeClr val="accent3"/>
                  </a:solidFill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Meiryo UI" panose="020B0604030504040204" charset="-128"/>
                <a:ea typeface="Meiryo UI" panose="020B0604030504040204" charset="-128"/>
                <a:sym typeface="Arial" panose="020B0604020202020204" pitchFamily="34" charset="0"/>
              </a:endParaRPr>
            </a:p>
          </p:txBody>
        </p: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8933B14C-A54D-406D-A806-FB10A35C4BBB}"/>
                </a:ext>
              </a:extLst>
            </p:cNvPr>
            <p:cNvSpPr txBox="1"/>
            <p:nvPr/>
          </p:nvSpPr>
          <p:spPr>
            <a:xfrm>
              <a:off x="7833" y="2913"/>
              <a:ext cx="1692" cy="9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1" fontAlgn="ctr" hangingPunct="1">
                <a:lnSpc>
                  <a:spcPct val="115000"/>
                </a:lnSpc>
                <a:spcAft>
                  <a:spcPts val="1200"/>
                </a:spcAft>
                <a:buFont typeface="Arial" panose="020B0604020202020204" pitchFamily="34" charset="0"/>
                <a:buNone/>
                <a:defRPr/>
              </a:pPr>
              <a:r>
                <a:rPr lang="ja-JP" altLang="en-US" sz="3000" noProof="1">
                  <a:ln w="38100" cap="rnd" cmpd="sng">
                    <a:noFill/>
                    <a:prstDash val="solid"/>
                  </a:ln>
                  <a:effectLst>
                    <a:glow>
                      <a:schemeClr val="accent1">
                        <a:alpha val="40000"/>
                      </a:schemeClr>
                    </a:glow>
                  </a:effectLst>
                  <a:latin typeface="Meiryo UI" panose="020B0604030504040204" charset="-128"/>
                  <a:ea typeface="Meiryo UI" panose="020B0604030504040204" charset="-128"/>
                  <a:cs typeface="+mn-ea"/>
                  <a:sym typeface="Arial" panose="020B0604020202020204" pitchFamily="34" charset="0"/>
                </a:rPr>
                <a:t>副鏡</a:t>
              </a:r>
              <a:endParaRPr lang="ja-JP" altLang="en-US" sz="3000" noProof="1">
                <a:ln w="38100" cap="rnd" cmpd="sng">
                  <a:noFill/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Meiryo UI" panose="020B0604030504040204" charset="-128"/>
                <a:ea typeface="Meiryo UI" panose="020B0604030504040204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20490" name="グループ化 13">
            <a:extLst>
              <a:ext uri="{FF2B5EF4-FFF2-40B4-BE49-F238E27FC236}">
                <a16:creationId xmlns:a16="http://schemas.microsoft.com/office/drawing/2014/main" id="{6A9A5481-B0A8-4BE0-9102-BD456C58B34E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013200"/>
            <a:ext cx="1520825" cy="619125"/>
            <a:chOff x="7057" y="4053"/>
            <a:chExt cx="2395" cy="975"/>
          </a:xfrm>
        </p:grpSpPr>
        <p:sp>
          <p:nvSpPr>
            <p:cNvPr id="12" name="TextBox 1">
              <a:extLst>
                <a:ext uri="{FF2B5EF4-FFF2-40B4-BE49-F238E27FC236}">
                  <a16:creationId xmlns:a16="http://schemas.microsoft.com/office/drawing/2014/main" id="{635F4329-B2EF-4AA2-82D6-455FEA7113DA}"/>
                </a:ext>
              </a:extLst>
            </p:cNvPr>
            <p:cNvSpPr txBox="1"/>
            <p:nvPr/>
          </p:nvSpPr>
          <p:spPr>
            <a:xfrm>
              <a:off x="7057" y="4056"/>
              <a:ext cx="2392" cy="9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1" fontAlgn="ctr" hangingPunct="1">
                <a:lnSpc>
                  <a:spcPct val="115000"/>
                </a:lnSpc>
                <a:spcAft>
                  <a:spcPts val="1200"/>
                </a:spcAft>
                <a:buFont typeface="Arial" panose="020B0604020202020204" pitchFamily="34" charset="0"/>
                <a:buNone/>
                <a:defRPr/>
              </a:pPr>
              <a:r>
                <a:rPr lang="ja-JP" altLang="en-US" sz="3000" noProof="1">
                  <a:ln w="38100" cap="rnd" cmpd="sng">
                    <a:solidFill>
                      <a:schemeClr val="accent3"/>
                    </a:solidFill>
                    <a:prstDash val="solid"/>
                  </a:ln>
                  <a:effectLst>
                    <a:glow>
                      <a:schemeClr val="accent1">
                        <a:alpha val="40000"/>
                      </a:schemeClr>
                    </a:glow>
                  </a:effectLst>
                  <a:latin typeface="Meiryo UI" panose="020B0604030504040204" charset="-128"/>
                  <a:ea typeface="Meiryo UI" panose="020B0604030504040204" charset="-128"/>
                  <a:cs typeface="+mn-ea"/>
                  <a:sym typeface="Arial" panose="020B0604020202020204" pitchFamily="34" charset="0"/>
                </a:rPr>
                <a:t>第三鏡</a:t>
              </a:r>
              <a:endParaRPr lang="ja-JP" altLang="en-US" sz="3000" noProof="1">
                <a:ln w="38100" cap="rnd" cmpd="sng">
                  <a:solidFill>
                    <a:schemeClr val="accent3"/>
                  </a:solidFill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Meiryo UI" panose="020B0604030504040204" charset="-128"/>
                <a:ea typeface="Meiryo UI" panose="020B0604030504040204" charset="-128"/>
                <a:sym typeface="Arial" panose="020B0604020202020204" pitchFamily="34" charset="0"/>
              </a:endParaRPr>
            </a:p>
          </p:txBody>
        </p:sp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6A5C3AD5-F18A-46E1-B22A-28B1C9AF6C81}"/>
                </a:ext>
              </a:extLst>
            </p:cNvPr>
            <p:cNvSpPr txBox="1"/>
            <p:nvPr/>
          </p:nvSpPr>
          <p:spPr>
            <a:xfrm>
              <a:off x="7058" y="4053"/>
              <a:ext cx="2394" cy="97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eaLnBrk="1" fontAlgn="ctr" hangingPunct="1">
                <a:lnSpc>
                  <a:spcPct val="115000"/>
                </a:lnSpc>
                <a:spcAft>
                  <a:spcPts val="1200"/>
                </a:spcAft>
                <a:buFont typeface="Arial" panose="020B0604020202020204" pitchFamily="34" charset="0"/>
                <a:buNone/>
                <a:defRPr/>
              </a:pPr>
              <a:r>
                <a:rPr lang="ja-JP" altLang="en-US" sz="3000" noProof="1">
                  <a:ln w="38100" cap="rnd" cmpd="sng">
                    <a:noFill/>
                    <a:prstDash val="solid"/>
                  </a:ln>
                  <a:effectLst>
                    <a:glow>
                      <a:schemeClr val="accent1">
                        <a:alpha val="40000"/>
                      </a:schemeClr>
                    </a:glow>
                  </a:effectLst>
                  <a:latin typeface="Meiryo UI" panose="020B0604030504040204" charset="-128"/>
                  <a:ea typeface="Meiryo UI" panose="020B0604030504040204" charset="-128"/>
                  <a:cs typeface="+mn-ea"/>
                  <a:sym typeface="Arial" panose="020B0604020202020204" pitchFamily="34" charset="0"/>
                </a:rPr>
                <a:t>第三鏡</a:t>
              </a:r>
              <a:endParaRPr lang="ja-JP" altLang="en-US" sz="3000" noProof="1">
                <a:ln w="38100" cap="rnd" cmpd="sng">
                  <a:noFill/>
                  <a:prstDash val="solid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Meiryo UI" panose="020B0604030504040204" charset="-128"/>
                <a:ea typeface="Meiryo UI" panose="020B0604030504040204" charset="-128"/>
                <a:sym typeface="Arial" panose="020B0604020202020204" pitchFamily="34" charset="0"/>
              </a:endParaRPr>
            </a:p>
          </p:txBody>
        </p:sp>
      </p:grpSp>
      <p:sp>
        <p:nvSpPr>
          <p:cNvPr id="20491" name="TextBox 1">
            <a:extLst>
              <a:ext uri="{FF2B5EF4-FFF2-40B4-BE49-F238E27FC236}">
                <a16:creationId xmlns:a16="http://schemas.microsoft.com/office/drawing/2014/main" id="{37F7C19C-207F-40A7-B517-A28D2D4EF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773113"/>
            <a:ext cx="1564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lang="en-US" altLang="zh-CN" b="0" dirty="0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rPr>
              <a:t>2018</a:t>
            </a:r>
            <a: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rPr>
              <a:t> </a:t>
            </a:r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rPr>
              <a:t>Jul.</a:t>
            </a:r>
            <a:endParaRPr lang="ja-JP" altLang="en-US" sz="3000" dirty="0">
              <a:latin typeface="Meiryo UI" panose="020B0604030504040204" pitchFamily="50" charset="-128"/>
              <a:ea typeface="Meiryo UI" panose="020B0604030504040204" pitchFamily="50" charset="-128"/>
              <a:sym typeface="Arial" panose="020B0604020202020204" pitchFamily="34" charset="0"/>
            </a:endParaRPr>
          </a:p>
        </p:txBody>
      </p:sp>
      <p:sp>
        <p:nvSpPr>
          <p:cNvPr id="20492" name="角丸四角形 7196">
            <a:extLst>
              <a:ext uri="{FF2B5EF4-FFF2-40B4-BE49-F238E27FC236}">
                <a16:creationId xmlns:a16="http://schemas.microsoft.com/office/drawing/2014/main" id="{4570934B-A67B-4EC6-B92B-12B8D8554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171700"/>
            <a:ext cx="3243262" cy="1058863"/>
          </a:xfrm>
          <a:prstGeom prst="roundRect">
            <a:avLst>
              <a:gd name="adj" fmla="val 9810"/>
            </a:avLst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Aft>
                <a:spcPts val="800"/>
              </a:spcAft>
            </a:pPr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</a:rPr>
              <a:t>Gap between segments</a:t>
            </a:r>
          </a:p>
          <a:p>
            <a:pPr algn="ctr" eaLnBrk="1" hangingPunct="1">
              <a:spcAft>
                <a:spcPts val="800"/>
              </a:spcAft>
            </a:pPr>
            <a:r>
              <a:rPr lang="ja-JP" altLang="en-US" sz="2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lang="en-US" altLang="ja-JP" sz="2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5mm</a:t>
            </a:r>
            <a:endParaRPr lang="ja-JP" altLang="en-US" sz="28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493" name="図の枠 2">
            <a:extLst>
              <a:ext uri="{FF2B5EF4-FFF2-40B4-BE49-F238E27FC236}">
                <a16:creationId xmlns:a16="http://schemas.microsoft.com/office/drawing/2014/main" id="{AF0DD14D-19D4-437E-A4BB-3E2D3D70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60000">
            <a:off x="3358355" y="2352357"/>
            <a:ext cx="4318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35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図形 7" descr="光軸調整">
            <a:extLst>
              <a:ext uri="{FF2B5EF4-FFF2-40B4-BE49-F238E27FC236}">
                <a16:creationId xmlns:a16="http://schemas.microsoft.com/office/drawing/2014/main" id="{2A70356B-A3B3-457D-9C29-E382F8F3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5"/>
          <a:stretch>
            <a:fillRect/>
          </a:stretch>
        </p:blipFill>
        <p:spPr bwMode="auto">
          <a:xfrm>
            <a:off x="0" y="523875"/>
            <a:ext cx="91440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84F1B76-D933-446E-990E-157D7FD84499}"/>
              </a:ext>
            </a:extLst>
          </p:cNvPr>
          <p:cNvCxnSpPr/>
          <p:nvPr/>
        </p:nvCxnSpPr>
        <p:spPr>
          <a:xfrm>
            <a:off x="8027988" y="1082675"/>
            <a:ext cx="777875" cy="0"/>
          </a:xfrm>
          <a:prstGeom prst="line">
            <a:avLst/>
          </a:prstGeom>
          <a:ln w="3810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2" name="TextBox 3">
            <a:extLst>
              <a:ext uri="{FF2B5EF4-FFF2-40B4-BE49-F238E27FC236}">
                <a16:creationId xmlns:a16="http://schemas.microsoft.com/office/drawing/2014/main" id="{01458DAF-C7A3-43FA-9CB8-500CA6B5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7213" y="681038"/>
            <a:ext cx="6477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ja-JP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10"</a:t>
            </a:r>
          </a:p>
        </p:txBody>
      </p:sp>
      <p:sp>
        <p:nvSpPr>
          <p:cNvPr id="22533" name="TextBox 4">
            <a:extLst>
              <a:ext uri="{FF2B5EF4-FFF2-40B4-BE49-F238E27FC236}">
                <a16:creationId xmlns:a16="http://schemas.microsoft.com/office/drawing/2014/main" id="{64C1AB60-35D9-4B1F-BD2D-70A16B4DC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2906713"/>
            <a:ext cx="9126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fontAlgn="ctr" hangingPunct="1"/>
            <a:r>
              <a:rPr lang="en-US" altLang="ja-JP" b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12/12</a:t>
            </a:r>
            <a:r>
              <a:rPr lang="en-US" altLang="ja-JP" sz="2000" b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(Eng. F. L.)</a:t>
            </a:r>
            <a:r>
              <a:rPr lang="en-US" altLang="ja-JP" b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12/14       12/19  1/20  1/23     7/4</a:t>
            </a:r>
          </a:p>
        </p:txBody>
      </p:sp>
      <p:sp>
        <p:nvSpPr>
          <p:cNvPr id="22534" name="四角形 11265">
            <a:extLst>
              <a:ext uri="{FF2B5EF4-FFF2-40B4-BE49-F238E27FC236}">
                <a16:creationId xmlns:a16="http://schemas.microsoft.com/office/drawing/2014/main" id="{8ED5B308-0F1C-4558-B638-64B00A6C4F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88" y="539750"/>
            <a:ext cx="9147175" cy="71438"/>
          </a:xfrm>
          <a:prstGeom prst="rect">
            <a:avLst/>
          </a:prstGeom>
          <a:gradFill rotWithShape="0">
            <a:gsLst>
              <a:gs pos="0">
                <a:schemeClr val="bg2">
                  <a:alpha val="50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2535" name="Title 11266">
            <a:extLst>
              <a:ext uri="{FF2B5EF4-FFF2-40B4-BE49-F238E27FC236}">
                <a16:creationId xmlns:a16="http://schemas.microsoft.com/office/drawing/2014/main" id="{9E2F3756-7A7C-4B33-8E7E-100F7D0CC3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539750"/>
          </a:xfrm>
          <a:solidFill>
            <a:srgbClr val="3333FF"/>
          </a:solidFill>
        </p:spPr>
        <p:txBody>
          <a:bodyPr lIns="90170" tIns="46990" rIns="90170" bIns="46990" anchor="ctr"/>
          <a:lstStyle/>
          <a:p>
            <a:pPr eaLnBrk="1" hangingPunct="1"/>
            <a:r>
              <a:rPr lang="en-US" altLang="ja-JP" sz="3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Progress of alignment  2018 to 2019</a:t>
            </a:r>
            <a:endParaRPr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sym typeface="SimSun" panose="02010600030101010101" pitchFamily="2" charset="-122"/>
            </a:endParaRPr>
          </a:p>
        </p:txBody>
      </p:sp>
      <p:sp>
        <p:nvSpPr>
          <p:cNvPr id="22537" name="TextBox 8194">
            <a:extLst>
              <a:ext uri="{FF2B5EF4-FFF2-40B4-BE49-F238E27FC236}">
                <a16:creationId xmlns:a16="http://schemas.microsoft.com/office/drawing/2014/main" id="{45439B6F-FD7D-48F3-A25A-ED5E26262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3402013"/>
            <a:ext cx="7712075" cy="278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755" tIns="46990" rIns="90170" bIns="46990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fontAlgn="ctr" hangingPunct="1">
              <a:lnSpc>
                <a:spcPct val="110000"/>
              </a:lnSpc>
              <a:spcAft>
                <a:spcPts val="1200"/>
              </a:spcAft>
            </a:pP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● 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2018</a:t>
            </a:r>
            <a:r>
              <a:rPr lang="ja-JP" altLang="en-US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　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Dec.</a:t>
            </a:r>
            <a:r>
              <a:rPr lang="ja-JP" altLang="en-US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 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Engineering first light</a:t>
            </a:r>
          </a:p>
          <a:p>
            <a:pPr eaLnBrk="1" fontAlgn="ctr" hangingPunct="1">
              <a:lnSpc>
                <a:spcPct val="110000"/>
              </a:lnSpc>
              <a:spcAft>
                <a:spcPts val="1200"/>
              </a:spcAft>
            </a:pP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● 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Jan. 23rd</a:t>
            </a:r>
            <a:r>
              <a:rPr lang="ja-JP" altLang="en-US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 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FWHM</a:t>
            </a:r>
            <a:r>
              <a:rPr lang="ja-JP" altLang="en-US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～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2“.24</a:t>
            </a:r>
            <a:b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</a:br>
            <a:b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</a:br>
            <a: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   </a:t>
            </a:r>
            <a:b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</a:br>
            <a:br>
              <a:rPr lang="ja-JP" altLang="en-US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</a:br>
            <a:r>
              <a:rPr lang="ja-JP" altLang="en-US" sz="1200" b="0" dirty="0">
                <a:solidFill>
                  <a:srgbClr val="3366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● 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Jul. 4th</a:t>
            </a:r>
            <a:r>
              <a:rPr lang="ja-JP" altLang="en-US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 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FWHM</a:t>
            </a:r>
            <a:r>
              <a:rPr lang="ja-JP" altLang="en-US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～</a:t>
            </a: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1".06</a:t>
            </a:r>
            <a:endParaRPr lang="ja-JP" altLang="en-US" sz="2600" b="0" dirty="0">
              <a:latin typeface="Meiryo UI" panose="020B0604030504040204" pitchFamily="50" charset="-128"/>
              <a:ea typeface="Meiryo UI" panose="020B0604030504040204" pitchFamily="50" charset="-128"/>
              <a:sym typeface="SimSun" panose="02010600030101010101" pitchFamily="2" charset="-122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8DFCE5C-2C54-4A6C-984D-BE7E0CE58349}"/>
              </a:ext>
            </a:extLst>
          </p:cNvPr>
          <p:cNvSpPr/>
          <p:nvPr/>
        </p:nvSpPr>
        <p:spPr>
          <a:xfrm>
            <a:off x="4040188" y="4471988"/>
            <a:ext cx="4138612" cy="431800"/>
          </a:xfrm>
          <a:prstGeom prst="roundRect">
            <a:avLst>
              <a:gd name="adj" fmla="val 92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ctr" hangingPunct="1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altLang="ja-JP" b="0" noProof="1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  <a:sym typeface="SimSun" panose="02010600030101010101" charset="-122"/>
              </a:rPr>
              <a:t>1</a:t>
            </a:r>
            <a:r>
              <a:rPr lang="en-US" altLang="ja-JP" b="0" baseline="30000" noProof="1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  <a:sym typeface="SimSun" panose="02010600030101010101" charset="-122"/>
              </a:rPr>
              <a:t>st</a:t>
            </a:r>
            <a:r>
              <a:rPr lang="en-US" altLang="ja-JP" b="0" noProof="1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  <a:sym typeface="SimSun" panose="02010600030101010101" charset="-122"/>
              </a:rPr>
              <a:t> semester of 2019 starting operation</a:t>
            </a:r>
            <a:endParaRPr lang="ja-JP" altLang="en-US" b="0" noProof="1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  <a:sym typeface="SimSun" panose="02010600030101010101" charset="-122"/>
            </a:endParaRPr>
          </a:p>
        </p:txBody>
      </p:sp>
      <p:sp>
        <p:nvSpPr>
          <p:cNvPr id="2" name="右矢印 1">
            <a:extLst>
              <a:ext uri="{FF2B5EF4-FFF2-40B4-BE49-F238E27FC236}">
                <a16:creationId xmlns:a16="http://schemas.microsoft.com/office/drawing/2014/main" id="{E037CAED-A906-41D9-A0C8-8D41130F897E}"/>
              </a:ext>
            </a:extLst>
          </p:cNvPr>
          <p:cNvSpPr/>
          <p:nvPr/>
        </p:nvSpPr>
        <p:spPr>
          <a:xfrm>
            <a:off x="3632200" y="4564063"/>
            <a:ext cx="269875" cy="26987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noProof="1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F19494A8-24C3-466E-B6DB-609F1A9E86BE}"/>
              </a:ext>
            </a:extLst>
          </p:cNvPr>
          <p:cNvSpPr/>
          <p:nvPr/>
        </p:nvSpPr>
        <p:spPr>
          <a:xfrm rot="10800000">
            <a:off x="7205663" y="1687513"/>
            <a:ext cx="215900" cy="2159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ja-JP" altLang="en-US" noProof="1"/>
          </a:p>
        </p:txBody>
      </p:sp>
      <p:sp>
        <p:nvSpPr>
          <p:cNvPr id="22542" name="角丸四角形 4103">
            <a:extLst>
              <a:ext uri="{FF2B5EF4-FFF2-40B4-BE49-F238E27FC236}">
                <a16:creationId xmlns:a16="http://schemas.microsoft.com/office/drawing/2014/main" id="{15A3D281-C9B8-449A-93AE-FE88E7B57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0" y="1255713"/>
            <a:ext cx="1450975" cy="431800"/>
          </a:xfrm>
          <a:prstGeom prst="roundRect">
            <a:avLst>
              <a:gd name="adj" fmla="val 16884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170" tIns="46990" rIns="90170" bIns="46990"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fontAlgn="ctr" hangingPunct="1"/>
            <a:r>
              <a:rPr lang="ja-JP" altLang="en-US" sz="2200" b="0">
                <a:latin typeface="メイリオ" panose="020B0604030504040204" pitchFamily="50" charset="-128"/>
                <a:ea typeface="メイリオ" panose="020B0604030504040204" pitchFamily="50" charset="-128"/>
              </a:rPr>
              <a:t>前期運用</a:t>
            </a:r>
          </a:p>
        </p:txBody>
      </p:sp>
    </p:spTree>
    <p:extLst>
      <p:ext uri="{BB962C8B-B14F-4D97-AF65-F5344CB8AC3E}">
        <p14:creationId xmlns:p14="http://schemas.microsoft.com/office/powerpoint/2010/main" val="220648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四角形 11265">
            <a:extLst>
              <a:ext uri="{FF2B5EF4-FFF2-40B4-BE49-F238E27FC236}">
                <a16:creationId xmlns:a16="http://schemas.microsoft.com/office/drawing/2014/main" id="{D7DA3179-89C2-46C6-B50F-4141F017FE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88" y="539750"/>
            <a:ext cx="9147175" cy="71438"/>
          </a:xfrm>
          <a:prstGeom prst="rect">
            <a:avLst/>
          </a:prstGeom>
          <a:gradFill rotWithShape="0">
            <a:gsLst>
              <a:gs pos="0">
                <a:schemeClr val="bg2">
                  <a:alpha val="50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ja-JP" altLang="en-US"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24580" name="Title 11266">
            <a:extLst>
              <a:ext uri="{FF2B5EF4-FFF2-40B4-BE49-F238E27FC236}">
                <a16:creationId xmlns:a16="http://schemas.microsoft.com/office/drawing/2014/main" id="{84B4422A-921F-40E1-9ED8-66D753F6E2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539750"/>
          </a:xfrm>
          <a:solidFill>
            <a:srgbClr val="3333FF"/>
          </a:solidFill>
        </p:spPr>
        <p:txBody>
          <a:bodyPr lIns="90170" tIns="46990" rIns="90170" bIns="46990" anchor="ctr"/>
          <a:lstStyle/>
          <a:p>
            <a:pPr eaLnBrk="1" hangingPunct="1"/>
            <a:r>
              <a:rPr lang="en-US" altLang="ja-JP" sz="3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Hartmann score</a:t>
            </a:r>
            <a:endParaRPr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sym typeface="SimSun" panose="02010600030101010101" pitchFamily="2" charset="-122"/>
            </a:endParaRPr>
          </a:p>
        </p:txBody>
      </p:sp>
      <p:sp>
        <p:nvSpPr>
          <p:cNvPr id="24581" name="TextBox 11267">
            <a:extLst>
              <a:ext uri="{FF2B5EF4-FFF2-40B4-BE49-F238E27FC236}">
                <a16:creationId xmlns:a16="http://schemas.microsoft.com/office/drawing/2014/main" id="{8EF5D77A-668E-4D5B-8C1C-28064FAE0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0"/>
            <a:ext cx="714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/>
          <a:lstStyle>
            <a:lvl1pPr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449263"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zh-CN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/10</a:t>
            </a:r>
            <a:endParaRPr lang="en-US" altLang="zh-CN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583" name="図形 4" descr="20190704_24">
            <a:extLst>
              <a:ext uri="{FF2B5EF4-FFF2-40B4-BE49-F238E27FC236}">
                <a16:creationId xmlns:a16="http://schemas.microsoft.com/office/drawing/2014/main" id="{34056395-6BB3-486F-8E89-5898CA1A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655638"/>
            <a:ext cx="5199062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8194">
            <a:extLst>
              <a:ext uri="{FF2B5EF4-FFF2-40B4-BE49-F238E27FC236}">
                <a16:creationId xmlns:a16="http://schemas.microsoft.com/office/drawing/2014/main" id="{D0CD885F-107C-4227-8FBC-F639B67EC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827713"/>
            <a:ext cx="4033838" cy="9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755" tIns="46990" rIns="90170" bIns="46990">
            <a:spAutoFit/>
          </a:bodyPr>
          <a:lstStyle>
            <a:lvl1pPr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10000"/>
              </a:lnSpc>
              <a:spcAft>
                <a:spcPts val="1200"/>
              </a:spcAft>
            </a:pPr>
            <a:r>
              <a:rPr lang="en-US" altLang="ja-JP" sz="2600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Vector map in Jul. 4th </a:t>
            </a:r>
            <a:r>
              <a:rPr lang="en-US" altLang="ja-JP" b="0" dirty="0">
                <a:latin typeface="Meiryo UI" panose="020B0604030504040204" pitchFamily="50" charset="-128"/>
                <a:ea typeface="Meiryo UI" panose="020B0604030504040204" pitchFamily="50" charset="-128"/>
                <a:sym typeface="SimSun" panose="02010600030101010101" pitchFamily="2" charset="-122"/>
              </a:rPr>
              <a:t>Hartmann constant 0”.56</a:t>
            </a:r>
          </a:p>
        </p:txBody>
      </p:sp>
      <p:pic>
        <p:nvPicPr>
          <p:cNvPr id="24585" name="図形 6" descr="139">
            <a:extLst>
              <a:ext uri="{FF2B5EF4-FFF2-40B4-BE49-F238E27FC236}">
                <a16:creationId xmlns:a16="http://schemas.microsoft.com/office/drawing/2014/main" id="{32507A97-E7F4-430B-B3EA-4F345295E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3" t="17259" r="17725" b="29527"/>
          <a:stretch>
            <a:fillRect/>
          </a:stretch>
        </p:blipFill>
        <p:spPr bwMode="auto">
          <a:xfrm>
            <a:off x="457200" y="4484688"/>
            <a:ext cx="3430588" cy="231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275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図形 1" descr="SegCtrl00">
            <a:extLst>
              <a:ext uri="{FF2B5EF4-FFF2-40B4-BE49-F238E27FC236}">
                <a16:creationId xmlns:a16="http://schemas.microsoft.com/office/drawing/2014/main" id="{17D5D728-807C-4484-905D-1D8077DF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90419"/>
            <a:ext cx="8640000" cy="647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84853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図形 3" descr="SegCtrl01">
            <a:extLst>
              <a:ext uri="{FF2B5EF4-FFF2-40B4-BE49-F238E27FC236}">
                <a16:creationId xmlns:a16="http://schemas.microsoft.com/office/drawing/2014/main" id="{EF8F8B3D-84B0-474D-BFF9-758D86E7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90419"/>
            <a:ext cx="8640000" cy="647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117756"/>
      </p:ext>
    </p:extLst>
  </p:cSld>
  <p:clrMapOvr>
    <a:masterClrMapping/>
  </p:clrMapOvr>
  <p:transition advClick="0" advTm="3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図形 1" descr="SegCtrl02">
            <a:extLst>
              <a:ext uri="{FF2B5EF4-FFF2-40B4-BE49-F238E27FC236}">
                <a16:creationId xmlns:a16="http://schemas.microsoft.com/office/drawing/2014/main" id="{9E544BD1-2C0E-4DB7-B307-74060E7F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89529"/>
            <a:ext cx="8640000" cy="647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12645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49C42F-9BA5-47AE-A72E-2EC540EA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A2D1E4AB-AC6B-4079-820A-853C9086C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12025" r="34026" b="15162"/>
          <a:stretch/>
        </p:blipFill>
        <p:spPr>
          <a:xfrm>
            <a:off x="-1" y="-99392"/>
            <a:ext cx="9491961" cy="7200800"/>
          </a:xfrm>
        </p:spPr>
      </p:pic>
    </p:spTree>
    <p:extLst>
      <p:ext uri="{BB962C8B-B14F-4D97-AF65-F5344CB8AC3E}">
        <p14:creationId xmlns:p14="http://schemas.microsoft.com/office/powerpoint/2010/main" val="3706575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星と惑星の天体写真のcg&#10;&#10;中程度の精度で自動的に生成された説明">
            <a:extLst>
              <a:ext uri="{FF2B5EF4-FFF2-40B4-BE49-F238E27FC236}">
                <a16:creationId xmlns:a16="http://schemas.microsoft.com/office/drawing/2014/main" id="{88B4BD3C-C1E3-4DEC-B6CD-BCABDEA5A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4566"/>
          <a:stretch>
            <a:fillRect/>
          </a:stretch>
        </p:blipFill>
        <p:spPr>
          <a:xfrm rot="16200000">
            <a:off x="1022870" y="-1022870"/>
            <a:ext cx="7098259" cy="91439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CEFBA1-4D27-4EA0-BAA9-EDFE9B8E8477}"/>
              </a:ext>
            </a:extLst>
          </p:cNvPr>
          <p:cNvSpPr txBox="1"/>
          <p:nvPr/>
        </p:nvSpPr>
        <p:spPr>
          <a:xfrm>
            <a:off x="7581899" y="6575040"/>
            <a:ext cx="1562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NGC6946</a:t>
            </a:r>
          </a:p>
        </p:txBody>
      </p:sp>
    </p:spTree>
    <p:extLst>
      <p:ext uri="{BB962C8B-B14F-4D97-AF65-F5344CB8AC3E}">
        <p14:creationId xmlns:p14="http://schemas.microsoft.com/office/powerpoint/2010/main" val="304266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073008" cy="1143000"/>
          </a:xfrm>
        </p:spPr>
        <p:txBody>
          <a:bodyPr>
            <a:noAutofit/>
          </a:bodyPr>
          <a:lstStyle/>
          <a:p>
            <a:r>
              <a:rPr lang="en-US" altLang="ja-JP" sz="4000" dirty="0"/>
              <a:t>Why Okayama</a:t>
            </a:r>
            <a:br>
              <a:rPr lang="en-US" altLang="ja-JP" sz="4000" dirty="0"/>
            </a:br>
            <a:r>
              <a:rPr lang="en-US" altLang="ja-JP" sz="4000" dirty="0"/>
              <a:t>Telescope Network for Transient Object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3" y="1600201"/>
            <a:ext cx="8759228" cy="2512264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Transient Object: </a:t>
            </a:r>
          </a:p>
          <a:p>
            <a:pPr lvl="1"/>
            <a:r>
              <a:rPr lang="en-US" altLang="ja-JP" dirty="0"/>
              <a:t>Super novae, Gamma ray burst, and Flare star, etc.</a:t>
            </a:r>
          </a:p>
          <a:p>
            <a:pPr lvl="1"/>
            <a:r>
              <a:rPr lang="en-US" altLang="ja-JP" dirty="0"/>
              <a:t>Gamma ray burst is the brightest  object in the universe and important prove for deeper universe.</a:t>
            </a:r>
          </a:p>
          <a:p>
            <a:pPr lvl="1"/>
            <a:r>
              <a:rPr lang="en-US" altLang="ja-JP" dirty="0"/>
              <a:t>rare and disappear in short time</a:t>
            </a:r>
          </a:p>
          <a:p>
            <a:r>
              <a:rPr lang="en-US" altLang="ja-JP" dirty="0"/>
              <a:t>Monitoring network system is required</a:t>
            </a:r>
          </a:p>
          <a:p>
            <a:r>
              <a:rPr lang="en-US" altLang="ja-JP" dirty="0"/>
              <a:t>Desert of medium size telescope around Japan</a:t>
            </a:r>
            <a:endParaRPr kumimoji="1" lang="ja-JP" altLang="en-US" dirty="0"/>
          </a:p>
        </p:txBody>
      </p:sp>
      <p:pic>
        <p:nvPicPr>
          <p:cNvPr id="12" name="Picture 8" descr="望遠鏡場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162425"/>
            <a:ext cx="2422525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73186"/>
            <a:ext cx="2959224" cy="199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86638" y="6214031"/>
            <a:ext cx="2593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Image of Gamma ray bust</a:t>
            </a:r>
          </a:p>
          <a:p>
            <a:r>
              <a:rPr lang="en-US" altLang="ja-JP" dirty="0"/>
              <a:t>NASA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511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 of </a:t>
            </a:r>
            <a:r>
              <a:rPr lang="en-US" altLang="ja-JP" dirty="0" err="1"/>
              <a:t>Seimei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7864" y="1916832"/>
            <a:ext cx="5688632" cy="4569371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Aperture:		3.8 m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Focus:			</a:t>
            </a:r>
            <a:r>
              <a:rPr lang="en-US" altLang="ja-JP" b="1" dirty="0" err="1">
                <a:latin typeface="+mn-ea"/>
              </a:rPr>
              <a:t>Nasmyth</a:t>
            </a:r>
            <a:r>
              <a:rPr lang="en-US" altLang="ja-JP" b="1" dirty="0">
                <a:latin typeface="+mn-ea"/>
              </a:rPr>
              <a:t> × 2 F/6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Field of view:		10’ , 1°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Observational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Wavelength:		0.4 to 4.2 um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Adaptive Optics:	Near-infrared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Pointing speed	&lt; 1 min (whole sky)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Elevation speed 	3°/s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ja-JP" b="1" dirty="0">
                <a:latin typeface="+mn-ea"/>
              </a:rPr>
              <a:t>Azimuth speed 	4°/s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323528" y="2780928"/>
            <a:ext cx="285333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304398" y="2088430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8 m</a:t>
            </a:r>
            <a:endParaRPr kumimoji="1" lang="ja-JP" altLang="en-US" sz="3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05497" y="2933328"/>
            <a:ext cx="0" cy="308796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70930" y="3645024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8 m</a:t>
            </a:r>
            <a:endParaRPr kumimoji="1" lang="ja-JP" altLang="en-US" sz="3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43608" y="6211669"/>
            <a:ext cx="16260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ja-JP" sz="3600" dirty="0">
                <a:ea typeface="ＭＳ Ｐゴシック"/>
              </a:rPr>
              <a:t>20</a:t>
            </a:r>
            <a:r>
              <a:rPr kumimoji="1" lang="en-US" altLang="ja-JP" sz="3600" dirty="0">
                <a:ea typeface="ＭＳ Ｐゴシック"/>
              </a:rPr>
              <a:t> </a:t>
            </a:r>
            <a:r>
              <a:rPr lang="en-US" altLang="ja-JP" sz="3600" dirty="0">
                <a:ea typeface="ＭＳ Ｐゴシック"/>
              </a:rPr>
              <a:t>tons</a:t>
            </a:r>
            <a:endParaRPr kumimoji="1" lang="ja-JP" altLang="en-US" sz="36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7" y="3155027"/>
            <a:ext cx="2567364" cy="28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Mirror Factory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41239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A venture company was newly build for research and development of large optical elements.</a:t>
            </a:r>
          </a:p>
          <a:p>
            <a:r>
              <a:rPr kumimoji="1" lang="en-US" altLang="ja-JP" dirty="0"/>
              <a:t>We aim to shorten processing a large optical element with high precise grinding system.</a:t>
            </a:r>
            <a:endParaRPr kumimoji="1" lang="ja-JP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141439"/>
            <a:ext cx="3786187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:\Documents and Settings\yamakawa\デスクトップ\新しいフォルダ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2" y="3123757"/>
            <a:ext cx="451326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テキスト ボックス 14"/>
          <p:cNvSpPr txBox="1">
            <a:spLocks noChangeArrowheads="1"/>
          </p:cNvSpPr>
          <p:nvPr/>
        </p:nvSpPr>
        <p:spPr bwMode="auto">
          <a:xfrm>
            <a:off x="1054334" y="5805264"/>
            <a:ext cx="315708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800" dirty="0">
                <a:latin typeface="Calibri" pitchFamily="34" charset="0"/>
              </a:rPr>
              <a:t>Facility</a:t>
            </a:r>
            <a:endParaRPr lang="en-US" altLang="ja-JP" dirty="0">
              <a:latin typeface="Calibri" pitchFamily="34" charset="0"/>
            </a:endParaRPr>
          </a:p>
          <a:p>
            <a:pPr algn="ctr"/>
            <a:r>
              <a:rPr lang="en-US" altLang="ja-JP" sz="2800" dirty="0" err="1">
                <a:latin typeface="Calibri" pitchFamily="34" charset="0"/>
              </a:rPr>
              <a:t>Astroaero</a:t>
            </a:r>
            <a:r>
              <a:rPr lang="en-US" altLang="ja-JP" sz="2800" dirty="0">
                <a:latin typeface="Calibri" pitchFamily="34" charset="0"/>
              </a:rPr>
              <a:t> Space Inc.</a:t>
            </a:r>
          </a:p>
        </p:txBody>
      </p:sp>
      <p:sp>
        <p:nvSpPr>
          <p:cNvPr id="8" name="テキスト ボックス 14"/>
          <p:cNvSpPr txBox="1">
            <a:spLocks noChangeArrowheads="1"/>
          </p:cNvSpPr>
          <p:nvPr/>
        </p:nvSpPr>
        <p:spPr bwMode="auto">
          <a:xfrm>
            <a:off x="5629716" y="5787261"/>
            <a:ext cx="278633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800" dirty="0">
                <a:latin typeface="Calibri" pitchFamily="34" charset="0"/>
              </a:rPr>
              <a:t>Grinding Machine</a:t>
            </a:r>
          </a:p>
          <a:p>
            <a:pPr algn="ctr"/>
            <a:r>
              <a:rPr lang="en-US" altLang="ja-JP" sz="2800" dirty="0">
                <a:latin typeface="Calibri" pitchFamily="34" charset="0"/>
              </a:rPr>
              <a:t> </a:t>
            </a:r>
            <a:r>
              <a:rPr lang="ja-JP" altLang="en-US" sz="2800" dirty="0">
                <a:latin typeface="Calibri" pitchFamily="34" charset="0"/>
              </a:rPr>
              <a:t>（</a:t>
            </a:r>
            <a:r>
              <a:rPr lang="en-US" altLang="ja-JP" sz="2800" dirty="0">
                <a:latin typeface="Calibri" pitchFamily="34" charset="0"/>
              </a:rPr>
              <a:t>N2C-1300D</a:t>
            </a:r>
            <a:r>
              <a:rPr lang="ja-JP" altLang="en-US" sz="2800" dirty="0">
                <a:latin typeface="Calibri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7924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Machining and Test System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267744" y="1484784"/>
            <a:ext cx="4608512" cy="5157192"/>
          </a:xfrm>
          <a:custGeom>
            <a:avLst/>
            <a:gdLst/>
            <a:ahLst/>
            <a:cxnLst/>
            <a:rect l="l" t="t" r="r" b="b"/>
            <a:pathLst>
              <a:path w="4608512" h="5157192">
                <a:moveTo>
                  <a:pt x="1152128" y="0"/>
                </a:moveTo>
                <a:lnTo>
                  <a:pt x="3456384" y="0"/>
                </a:lnTo>
                <a:lnTo>
                  <a:pt x="3456384" y="2146548"/>
                </a:lnTo>
                <a:lnTo>
                  <a:pt x="4608512" y="2146548"/>
                </a:lnTo>
                <a:lnTo>
                  <a:pt x="4608512" y="5157192"/>
                </a:lnTo>
                <a:lnTo>
                  <a:pt x="0" y="5157192"/>
                </a:lnTo>
                <a:lnTo>
                  <a:pt x="0" y="2165364"/>
                </a:lnTo>
                <a:lnTo>
                  <a:pt x="1152128" y="2165364"/>
                </a:lnTo>
                <a:close/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5259374"/>
            <a:ext cx="2016224" cy="141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台形 5"/>
          <p:cNvSpPr/>
          <p:nvPr/>
        </p:nvSpPr>
        <p:spPr>
          <a:xfrm>
            <a:off x="3707904" y="2924944"/>
            <a:ext cx="1872208" cy="3672408"/>
          </a:xfrm>
          <a:prstGeom prst="trapezoid">
            <a:avLst>
              <a:gd name="adj" fmla="val 3531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427984" y="2564904"/>
            <a:ext cx="432048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707904" y="2924944"/>
            <a:ext cx="0" cy="295232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059832" y="4149080"/>
            <a:ext cx="6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10 m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53087" y="1569566"/>
            <a:ext cx="2158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Interferometer</a:t>
            </a:r>
          </a:p>
          <a:p>
            <a:pPr algn="ctr"/>
            <a:r>
              <a:rPr lang="en-US" altLang="ja-JP" dirty="0"/>
              <a:t>&amp;</a:t>
            </a:r>
          </a:p>
          <a:p>
            <a:pPr algn="ctr"/>
            <a:r>
              <a:rPr kumimoji="1" lang="en-US" altLang="ja-JP" dirty="0"/>
              <a:t>Anti vibration system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85312" y="4761148"/>
            <a:ext cx="18614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Grinding Machine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49300" y="2308230"/>
            <a:ext cx="24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Chamber T:23±0.1 </a:t>
            </a:r>
            <a:r>
              <a:rPr kumimoji="1" lang="en-US" altLang="ja-JP" dirty="0" err="1"/>
              <a:t>deg</a:t>
            </a:r>
            <a:endParaRPr kumimoji="1" lang="ja-JP" altLang="en-US" dirty="0"/>
          </a:p>
        </p:txBody>
      </p:sp>
      <p:sp>
        <p:nvSpPr>
          <p:cNvPr id="15" name="正方形/長方形 3"/>
          <p:cNvSpPr/>
          <p:nvPr/>
        </p:nvSpPr>
        <p:spPr>
          <a:xfrm>
            <a:off x="1979712" y="1124744"/>
            <a:ext cx="5184576" cy="5631297"/>
          </a:xfrm>
          <a:custGeom>
            <a:avLst/>
            <a:gdLst/>
            <a:ahLst/>
            <a:cxnLst/>
            <a:rect l="l" t="t" r="r" b="b"/>
            <a:pathLst>
              <a:path w="4608512" h="5157192">
                <a:moveTo>
                  <a:pt x="1152128" y="0"/>
                </a:moveTo>
                <a:lnTo>
                  <a:pt x="3456384" y="0"/>
                </a:lnTo>
                <a:lnTo>
                  <a:pt x="3456384" y="2146548"/>
                </a:lnTo>
                <a:lnTo>
                  <a:pt x="4608512" y="2146548"/>
                </a:lnTo>
                <a:lnTo>
                  <a:pt x="4608512" y="5157192"/>
                </a:lnTo>
                <a:lnTo>
                  <a:pt x="0" y="5157192"/>
                </a:lnTo>
                <a:lnTo>
                  <a:pt x="0" y="2165364"/>
                </a:lnTo>
                <a:lnTo>
                  <a:pt x="1152128" y="2165364"/>
                </a:lnTo>
                <a:close/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7524328" y="2370"/>
            <a:ext cx="153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Mirror Factory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076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Grinding accuracy</a:t>
            </a:r>
            <a:endParaRPr kumimoji="1" lang="ja-JP" altLang="en-US" dirty="0"/>
          </a:p>
        </p:txBody>
      </p:sp>
      <p:pic>
        <p:nvPicPr>
          <p:cNvPr id="5" name="Picture 6" descr="補正加工後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77"/>
          <a:stretch/>
        </p:blipFill>
        <p:spPr bwMode="auto">
          <a:xfrm>
            <a:off x="631280" y="5853248"/>
            <a:ext cx="7924800" cy="9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611560" y="5445224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Grinding P-V = 0.4um</a:t>
            </a:r>
            <a:endParaRPr kumimoji="1" lang="ja-JP" altLang="en-US" sz="2400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>
            <a:noAutofit/>
          </a:bodyPr>
          <a:lstStyle/>
          <a:p>
            <a:r>
              <a:rPr lang="en-US" altLang="ja-JP" dirty="0"/>
              <a:t>Size:			</a:t>
            </a:r>
            <a:r>
              <a:rPr lang="el-GR" altLang="ja-JP" dirty="0"/>
              <a:t>Φ</a:t>
            </a:r>
            <a:r>
              <a:rPr lang="en-US" altLang="ja-JP" dirty="0"/>
              <a:t>610</a:t>
            </a:r>
          </a:p>
          <a:p>
            <a:r>
              <a:rPr kumimoji="1" lang="en-US" altLang="ja-JP" dirty="0"/>
              <a:t>Form:		Flat</a:t>
            </a:r>
          </a:p>
          <a:p>
            <a:r>
              <a:rPr kumimoji="1" lang="en-US" altLang="ja-JP" dirty="0"/>
              <a:t>Material:		</a:t>
            </a:r>
            <a:r>
              <a:rPr kumimoji="1" lang="en-US" altLang="ja-JP" dirty="0" err="1"/>
              <a:t>Clearceram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	</a:t>
            </a:r>
            <a:r>
              <a:rPr kumimoji="1" lang="en-US" altLang="ja-JP" dirty="0"/>
              <a:t>(zero expansion </a:t>
            </a:r>
            <a:r>
              <a:rPr lang="en-US" altLang="ja-JP" dirty="0"/>
              <a:t>c</a:t>
            </a:r>
            <a:r>
              <a:rPr kumimoji="1" lang="en-US" altLang="ja-JP" dirty="0"/>
              <a:t>eramics, OHARA)</a:t>
            </a:r>
          </a:p>
          <a:p>
            <a:r>
              <a:rPr lang="en-US" altLang="ja-JP" dirty="0"/>
              <a:t>Processing time:	Few hours</a:t>
            </a:r>
            <a:endParaRPr kumimoji="1" lang="ja-JP" altLang="en-US" dirty="0"/>
          </a:p>
        </p:txBody>
      </p:sp>
      <p:pic>
        <p:nvPicPr>
          <p:cNvPr id="16" name="Picture 7" descr="C:\Documents and Settings\tokoro\デスクトップ\第21回技術検討会\加工風景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173878"/>
            <a:ext cx="2381798" cy="167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正方形/長方形 6"/>
          <p:cNvSpPr/>
          <p:nvPr/>
        </p:nvSpPr>
        <p:spPr>
          <a:xfrm>
            <a:off x="7524328" y="2370"/>
            <a:ext cx="153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Mirror Factory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555057"/>
      </p:ext>
    </p:extLst>
  </p:cSld>
  <p:clrMapOvr>
    <a:masterClrMapping/>
  </p:clrMapOvr>
</p:sld>
</file>

<file path=ppt/theme/theme1.xml><?xml version="1.0" encoding="utf-8"?>
<a:theme xmlns:a="http://schemas.openxmlformats.org/drawingml/2006/main" name="4-3プレーン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-3プレーン" id="{287BC288-46A1-43D1-A714-BF4AB9078716}" vid="{DFD9252C-AB45-46D4-AB78-E500956DD91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3521</TotalTime>
  <Words>1818</Words>
  <Application>Microsoft Office PowerPoint</Application>
  <PresentationFormat>On-screen Show (4:3)</PresentationFormat>
  <Paragraphs>396</Paragraphs>
  <Slides>48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4-3プレーン</vt:lpstr>
      <vt:lpstr>Seimei  Telescope</vt:lpstr>
      <vt:lpstr>Why 3.8 m telescope</vt:lpstr>
      <vt:lpstr>Outline of Project</vt:lpstr>
      <vt:lpstr>Why Okayama </vt:lpstr>
      <vt:lpstr>Why Okayama Telescope Network for Transient Object</vt:lpstr>
      <vt:lpstr>Outline of Seimei</vt:lpstr>
      <vt:lpstr>Mirror Factory</vt:lpstr>
      <vt:lpstr>Machining and Test System</vt:lpstr>
      <vt:lpstr>Grinding accuracy</vt:lpstr>
      <vt:lpstr>Problem of Direct Support</vt:lpstr>
      <vt:lpstr>Kinematic Support Grinding</vt:lpstr>
      <vt:lpstr>Kinematic Support Grinding</vt:lpstr>
      <vt:lpstr>Kinematic Support Grinding</vt:lpstr>
      <vt:lpstr>Test the Mirror CGH Interferometer</vt:lpstr>
      <vt:lpstr>CGH  (Computer Generated Hologram) </vt:lpstr>
      <vt:lpstr>CGH  (Computer Generated Hologram) </vt:lpstr>
      <vt:lpstr>Figure error of the mirror (Structure Function)</vt:lpstr>
      <vt:lpstr>Lightweight Structure</vt:lpstr>
      <vt:lpstr>Truss Structure</vt:lpstr>
      <vt:lpstr>Large Arc rails</vt:lpstr>
      <vt:lpstr>Homologous Deformation</vt:lpstr>
      <vt:lpstr>PowerPoint Presentation</vt:lpstr>
      <vt:lpstr>PowerPoint Presentation</vt:lpstr>
      <vt:lpstr>PowerPoint Presentation</vt:lpstr>
      <vt:lpstr>PowerPoint Presentation</vt:lpstr>
      <vt:lpstr>Control System of Segmented Mirror</vt:lpstr>
      <vt:lpstr>Segment and Positioning</vt:lpstr>
      <vt:lpstr>Outline of the control system</vt:lpstr>
      <vt:lpstr>PowerPoint Presentation</vt:lpstr>
      <vt:lpstr>PowerPoint Presentation</vt:lpstr>
      <vt:lpstr>PowerPoint Presentation</vt:lpstr>
      <vt:lpstr>Component of Segment Control System</vt:lpstr>
      <vt:lpstr>Kinematic Support for Segment</vt:lpstr>
      <vt:lpstr>Segment Techniques Supporting Structure</vt:lpstr>
      <vt:lpstr>Warping Harness</vt:lpstr>
      <vt:lpstr>Actuator</vt:lpstr>
      <vt:lpstr>PowerPoint Presentation</vt:lpstr>
      <vt:lpstr>SHWFS（Shack Hartmann Wavefront Sensor） Detecting the segment attitude</vt:lpstr>
      <vt:lpstr>SHWFS（Shack Hartmann Wavefront Sensor） detection the segment attitude</vt:lpstr>
      <vt:lpstr>鏡のゆがみを検出</vt:lpstr>
      <vt:lpstr>Installing the segments</vt:lpstr>
      <vt:lpstr>Progress of alignment  2018 to 2019</vt:lpstr>
      <vt:lpstr>Hartmann score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3.8m  Telescope</dc:title>
  <dc:creator>mikio</dc:creator>
  <cp:lastModifiedBy>mikio</cp:lastModifiedBy>
  <cp:revision>85</cp:revision>
  <dcterms:created xsi:type="dcterms:W3CDTF">2017-11-08T01:28:36Z</dcterms:created>
  <dcterms:modified xsi:type="dcterms:W3CDTF">2023-09-12T11:05:17Z</dcterms:modified>
</cp:coreProperties>
</file>